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15"/>
  </p:notesMasterIdLst>
  <p:sldIdLst>
    <p:sldId id="256" r:id="rId4"/>
    <p:sldId id="265" r:id="rId5"/>
    <p:sldId id="262" r:id="rId6"/>
    <p:sldId id="313" r:id="rId7"/>
    <p:sldId id="266" r:id="rId8"/>
    <p:sldId id="267" r:id="rId9"/>
    <p:sldId id="268" r:id="rId10"/>
    <p:sldId id="315" r:id="rId11"/>
    <p:sldId id="269" r:id="rId12"/>
    <p:sldId id="270" r:id="rId13"/>
    <p:sldId id="271" r:id="rId14"/>
    <p:sldId id="272" r:id="rId16"/>
    <p:sldId id="273" r:id="rId17"/>
    <p:sldId id="275" r:id="rId18"/>
    <p:sldId id="276" r:id="rId19"/>
    <p:sldId id="277" r:id="rId20"/>
    <p:sldId id="279" r:id="rId21"/>
    <p:sldId id="393" r:id="rId22"/>
    <p:sldId id="280" r:id="rId23"/>
    <p:sldId id="281" r:id="rId24"/>
    <p:sldId id="360" r:id="rId25"/>
    <p:sldId id="282" r:id="rId26"/>
    <p:sldId id="283" r:id="rId27"/>
    <p:sldId id="284" r:id="rId28"/>
    <p:sldId id="285" r:id="rId29"/>
    <p:sldId id="286" r:id="rId30"/>
    <p:sldId id="314" r:id="rId31"/>
    <p:sldId id="287" r:id="rId32"/>
    <p:sldId id="288" r:id="rId33"/>
    <p:sldId id="289" r:id="rId34"/>
    <p:sldId id="290" r:id="rId35"/>
    <p:sldId id="291" r:id="rId36"/>
    <p:sldId id="292" r:id="rId37"/>
    <p:sldId id="392" r:id="rId38"/>
    <p:sldId id="293" r:id="rId39"/>
    <p:sldId id="294" r:id="rId40"/>
    <p:sldId id="295" r:id="rId41"/>
    <p:sldId id="296" r:id="rId42"/>
    <p:sldId id="430" r:id="rId43"/>
    <p:sldId id="297" r:id="rId44"/>
    <p:sldId id="298" r:id="rId45"/>
    <p:sldId id="299" r:id="rId46"/>
    <p:sldId id="300" r:id="rId47"/>
    <p:sldId id="301" r:id="rId48"/>
    <p:sldId id="302" r:id="rId49"/>
    <p:sldId id="359" r:id="rId50"/>
    <p:sldId id="303" r:id="rId51"/>
    <p:sldId id="308" r:id="rId52"/>
    <p:sldId id="309" r:id="rId53"/>
    <p:sldId id="310" r:id="rId54"/>
    <p:sldId id="311" r:id="rId55"/>
    <p:sldId id="391" r:id="rId56"/>
    <p:sldId id="358" r:id="rId57"/>
    <p:sldId id="316" r:id="rId58"/>
    <p:sldId id="394" r:id="rId5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800" y="60"/>
      </p:cViewPr>
      <p:guideLst>
        <p:guide orient="horz" pos="1624"/>
        <p:guide pos="2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D4B5E-B45E-4448-B137-6E9BC69F427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81AF4-3275-411C-B4CD-0FE089C081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自我介绍：</a:t>
            </a:r>
            <a:endParaRPr lang="en-US" altLang="zh-CN" dirty="0"/>
          </a:p>
          <a:p>
            <a:r>
              <a:rPr lang="zh-CN" altLang="en-US" dirty="0"/>
              <a:t>现在为大家自我介绍以下，我叫任嘉麟，是梅特勒托利多过程分析服务部的技术服务顾问，入职梅特勒十多年，有丰富的现场问题解决经验，今天也希望通过与大家的交流，分享一些干货给大家，希望对大家日常维护运行</a:t>
            </a:r>
            <a:r>
              <a:rPr lang="en-US" altLang="zh-CN" dirty="0"/>
              <a:t>TOC</a:t>
            </a:r>
            <a:r>
              <a:rPr lang="zh-CN" altLang="en-US" dirty="0"/>
              <a:t>有所帮助。</a:t>
            </a:r>
            <a:endParaRPr lang="en-US" altLang="zh-CN" dirty="0"/>
          </a:p>
          <a:p>
            <a:r>
              <a:rPr lang="zh-CN" altLang="en-US" dirty="0"/>
              <a:t>大家也可以拨打屏幕上的</a:t>
            </a:r>
            <a:r>
              <a:rPr lang="en-US" altLang="zh-CN" dirty="0"/>
              <a:t>400</a:t>
            </a:r>
            <a:r>
              <a:rPr lang="zh-CN" altLang="en-US" dirty="0"/>
              <a:t>服务热线，以及关注梅特勒</a:t>
            </a:r>
            <a:r>
              <a:rPr lang="en-US" altLang="zh-CN" dirty="0"/>
              <a:t>-</a:t>
            </a:r>
            <a:r>
              <a:rPr lang="zh-CN" altLang="en-US" dirty="0"/>
              <a:t>托利多服务运营中心的官方微信号，获取更多维修查询，故障判断，安装调试，维护保养等信息。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工作经历，做过服务工程师，服务顾问，技术支持，产品经理，从售前到售后对于过程分析业务有深入的了解。</a:t>
            </a:r>
            <a:endParaRPr lang="en-US" altLang="zh-CN" dirty="0"/>
          </a:p>
          <a:p>
            <a:r>
              <a:rPr lang="zh-CN" altLang="en-US" dirty="0"/>
              <a:t>对于水处理，制药上游发酵中的电极应用，有着丰富的经验。擅长处理疑难复杂的技术和应用问题。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CEFC-7D9C-4A70-B089-98AE219DD0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60826-AF63-47A4-89B0-41008943276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PPT标准模板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0350" cy="5144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CEFC-7D9C-4A70-B089-98AE219DD0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60826-AF63-47A4-89B0-410089432763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PPT标准模板-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-7620"/>
            <a:ext cx="9150350" cy="5151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CEFC-7D9C-4A70-B089-98AE219DD0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60826-AF63-47A4-89B0-410089432763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PPT标准模板-0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620"/>
            <a:ext cx="9150350" cy="5151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PT标准模板-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-635"/>
            <a:ext cx="9150350" cy="5144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B351D-1A13-4EBA-A557-2F4B8DE19F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91267-1CB5-40C0-8B45-CB830620A8E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PPT标准模板-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-7620"/>
            <a:ext cx="9150350" cy="5151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PPT标准模板-0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620"/>
            <a:ext cx="9150350" cy="51511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T: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topic</a:t>
            </a:r>
            <a:endParaRPr lang="en-US" dirty="0"/>
          </a:p>
        </p:txBody>
      </p:sp>
      <p:sp>
        <p:nvSpPr>
          <p:cNvPr id="8" name="Subline"/>
          <p:cNvSpPr>
            <a:spLocks noGrp="1"/>
          </p:cNvSpPr>
          <p:nvPr>
            <p:ph type="title" idx="99" hasCustomPrompt="1"/>
          </p:nvPr>
        </p:nvSpPr>
        <p:spPr>
          <a:xfrm>
            <a:off x="395287" y="761999"/>
            <a:ext cx="8353425" cy="243577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slide summary/conclusion</a:t>
            </a:r>
            <a:endParaRPr lang="en-US" dirty="0"/>
          </a:p>
        </p:txBody>
      </p:sp>
      <p:sp>
        <p:nvSpPr>
          <p:cNvPr id="7" name="Body1"/>
          <p:cNvSpPr>
            <a:spLocks noGrp="1"/>
          </p:cNvSpPr>
          <p:nvPr>
            <p:ph sz="quarter" idx="1" hasCustomPrompt="1"/>
          </p:nvPr>
        </p:nvSpPr>
        <p:spPr>
          <a:xfrm>
            <a:off x="395288" y="1114425"/>
            <a:ext cx="4032696" cy="36718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Body2"/>
          <p:cNvSpPr>
            <a:spLocks noGrp="1"/>
          </p:cNvSpPr>
          <p:nvPr>
            <p:ph sz="quarter" idx="2" hasCustomPrompt="1"/>
          </p:nvPr>
        </p:nvSpPr>
        <p:spPr>
          <a:xfrm>
            <a:off x="4716016" y="1114425"/>
            <a:ext cx="4032697" cy="36718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0"/>
          </p:nvPr>
        </p:nvSpPr>
        <p:spPr/>
        <p:txBody>
          <a:bodyPr/>
          <a:lstStyle/>
          <a:p>
            <a:fld id="{2B2B68EE-DD1E-4368-AFCE-24A50EC7BF18}" type="slidenum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1"/>
          </p:nvPr>
        </p:nvSpPr>
        <p:spPr/>
        <p:txBody>
          <a:bodyPr/>
          <a:lstStyle/>
          <a:p>
            <a:r>
              <a:rPr lang="en-US"/>
              <a:t>For internal use - Confidential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DCEFC-7D9C-4A70-B089-98AE219DD0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60826-AF63-47A4-89B0-410089432763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PPT标准模板-0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-7620"/>
            <a:ext cx="9150350" cy="51511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6E63D-5FFC-D54F-8626-E4B8C9C3714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FA964-44F6-AE4D-89B7-BC594A2BE7E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hyperlink" Target="mailto:442428157@qq.com" TargetMode="External"/><Relationship Id="rId1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file:///C:\Users\qiyay\AppData\Local\Temp\wps\INetCache\7068d1787ffac3557615e53b0329c306" TargetMode="External"/><Relationship Id="rId7" Type="http://schemas.openxmlformats.org/officeDocument/2006/relationships/image" Target="../media/image36.GIF"/><Relationship Id="rId6" Type="http://schemas.openxmlformats.org/officeDocument/2006/relationships/image" Target="file:///C:\Users\qiyay\AppData\Local\Temp\wps\INetCache\a62224509d52e560560c86649bedd26c" TargetMode="External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3" Type="http://schemas.openxmlformats.org/officeDocument/2006/relationships/tags" Target="../tags/tag2.xml"/><Relationship Id="rId2" Type="http://schemas.openxmlformats.org/officeDocument/2006/relationships/image" Target="../media/image33.jpe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8.png"/><Relationship Id="rId1" Type="http://schemas.openxmlformats.org/officeDocument/2006/relationships/tags" Target="../tags/tag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tags" Target="../tags/tag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ummer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76005" y="4732020"/>
            <a:ext cx="495300" cy="495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35896" y="192367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2021</a:t>
            </a:r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级</a:t>
            </a:r>
            <a:r>
              <a:rPr lang="en-US" altLang="zh-C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MEM</a:t>
            </a:r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大数据</a:t>
            </a:r>
            <a:endParaRPr lang="en-US" altLang="zh-CN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  <a:p>
            <a:pPr algn="ctr"/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 Light" panose="020B0502040204020203" pitchFamily="34" charset="-122"/>
              </a:rPr>
              <a:t>班级破冰</a:t>
            </a:r>
            <a:endParaRPr lang="zh-CN" alt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2000">
        <p15:prstTrans prst="curtains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114485" y="684808"/>
            <a:ext cx="7380312" cy="3980031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fontAlgn="auto">
              <a:lnSpc>
                <a:spcPct val="150000"/>
              </a:lnSpc>
              <a:buNone/>
            </a:pPr>
            <a:r>
              <a:rPr lang="zh-CN" altLang="zh-CN" sz="2400" b="1" dirty="0">
                <a:solidFill>
                  <a:schemeClr val="accent3"/>
                </a:solidFill>
                <a:effectLst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高兴宇</a:t>
            </a:r>
            <a:endParaRPr lang="zh-CN" altLang="zh-CN" sz="1800" b="1" dirty="0">
              <a:solidFill>
                <a:schemeClr val="accent3"/>
              </a:solidFill>
              <a:effectLst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1800" b="1" dirty="0">
                <a:solidFill>
                  <a:schemeClr val="accent3"/>
                </a:solidFill>
                <a:effectLst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性别：女</a:t>
            </a:r>
            <a:endParaRPr lang="zh-CN" altLang="zh-CN" sz="1800" b="1" dirty="0">
              <a:solidFill>
                <a:schemeClr val="accent3"/>
              </a:solidFill>
              <a:effectLst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1800" b="1" dirty="0">
                <a:solidFill>
                  <a:schemeClr val="accent3"/>
                </a:solidFill>
                <a:effectLst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年龄：</a:t>
            </a:r>
            <a:r>
              <a:rPr lang="en-US" altLang="zh-CN" sz="1800" b="1" dirty="0">
                <a:solidFill>
                  <a:schemeClr val="accent3"/>
                </a:solidFill>
                <a:effectLst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26</a:t>
            </a:r>
            <a:r>
              <a:rPr lang="zh-CN" altLang="en-US" sz="1800" b="1" dirty="0">
                <a:solidFill>
                  <a:schemeClr val="accent3"/>
                </a:solidFill>
                <a:effectLst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岁</a:t>
            </a:r>
            <a:endParaRPr lang="zh-CN" altLang="en-US" sz="1800" b="1" dirty="0">
              <a:solidFill>
                <a:schemeClr val="accent3"/>
              </a:solidFill>
              <a:effectLst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accent3"/>
                </a:solidFill>
                <a:effectLst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身高：</a:t>
            </a:r>
            <a:r>
              <a:rPr lang="en-US" altLang="zh-CN" sz="1800" b="1" dirty="0">
                <a:solidFill>
                  <a:schemeClr val="accent3"/>
                </a:solidFill>
                <a:effectLst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168CM</a:t>
            </a:r>
            <a:endParaRPr lang="en-US" altLang="zh-CN" sz="1800" b="1" dirty="0">
              <a:solidFill>
                <a:schemeClr val="accent3"/>
              </a:solidFill>
              <a:effectLst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accent3"/>
                </a:solidFill>
                <a:effectLst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职业：商务</a:t>
            </a:r>
            <a:endParaRPr lang="zh-CN" altLang="en-US" sz="1800" b="1" dirty="0">
              <a:solidFill>
                <a:schemeClr val="accent3"/>
              </a:solidFill>
              <a:effectLst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accent3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特长：腿特长</a:t>
            </a:r>
            <a:endParaRPr lang="zh-CN" altLang="en-US" sz="1800" b="1" dirty="0">
              <a:solidFill>
                <a:schemeClr val="accent3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accent3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爱好：吃饭、</a:t>
            </a:r>
            <a:r>
              <a:rPr lang="zh-CN" altLang="en-US" sz="1800" b="1" dirty="0">
                <a:solidFill>
                  <a:schemeClr val="accent3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  <a:sym typeface="+mn-ea"/>
              </a:rPr>
              <a:t>睡觉、</a:t>
            </a:r>
            <a:r>
              <a:rPr lang="zh-CN" altLang="en-US" sz="1800" b="1" dirty="0">
                <a:solidFill>
                  <a:schemeClr val="accent3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逛街</a:t>
            </a:r>
            <a:endParaRPr lang="zh-CN" altLang="en-US" sz="1800" b="1" dirty="0">
              <a:solidFill>
                <a:schemeClr val="accent3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chemeClr val="accent3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理想：</a:t>
            </a:r>
            <a:r>
              <a:rPr lang="en-US" altLang="zh-CN" sz="1800" b="1" dirty="0">
                <a:solidFill>
                  <a:schemeClr val="accent3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40</a:t>
            </a:r>
            <a:r>
              <a:rPr lang="zh-CN" altLang="en-US" sz="1800" b="1" dirty="0">
                <a:solidFill>
                  <a:schemeClr val="accent3"/>
                </a:solidFill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岁退休</a:t>
            </a:r>
            <a:endParaRPr lang="zh-CN" altLang="en-US" sz="1800" b="1" dirty="0">
              <a:solidFill>
                <a:schemeClr val="accent3"/>
              </a:solidFill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>
              <a:buNone/>
            </a:pPr>
            <a:endParaRPr lang="en-US" altLang="zh-CN" sz="2000" b="1" dirty="0">
              <a:solidFill>
                <a:schemeClr val="accent3"/>
              </a:solidFill>
            </a:endParaRPr>
          </a:p>
          <a:p>
            <a:pPr>
              <a:buNone/>
            </a:pPr>
            <a:endParaRPr lang="zh-CN" altLang="en-US" sz="2000" b="1" dirty="0">
              <a:solidFill>
                <a:schemeClr val="accent3"/>
              </a:solidFill>
            </a:endParaRPr>
          </a:p>
          <a:p>
            <a:pPr>
              <a:buNone/>
            </a:pPr>
            <a:endParaRPr lang="zh-CN" altLang="en-US" sz="2000" b="1" dirty="0">
              <a:solidFill>
                <a:schemeClr val="accent3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0" y="944245"/>
            <a:ext cx="2024631" cy="25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prestige"/>
      </p:transition>
    </mc:Choice>
    <mc:Fallback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565253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耿荣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喜欢跑步，</a:t>
            </a:r>
            <a:r>
              <a:rPr lang="en-US" altLang="zh-CN" sz="2000" b="1" dirty="0">
                <a:solidFill>
                  <a:srgbClr val="92D050"/>
                </a:solidFill>
              </a:rPr>
              <a:t>2</a:t>
            </a:r>
            <a:r>
              <a:rPr lang="zh-CN" altLang="en-US" sz="2000" b="1" dirty="0">
                <a:solidFill>
                  <a:srgbClr val="92D050"/>
                </a:solidFill>
              </a:rPr>
              <a:t>娃宝妈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de-DE" altLang="zh-CN" sz="2000" b="1" dirty="0">
                <a:solidFill>
                  <a:schemeClr val="accent2">
                    <a:lumMod val="75000"/>
                  </a:schemeClr>
                </a:solidFill>
              </a:rPr>
              <a:t>hehe1138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（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Anna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）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飞彗智能照明公司（</a:t>
            </a:r>
            <a:r>
              <a:rPr lang="en-US" altLang="zh-CN" sz="2000" dirty="0"/>
              <a:t>SPL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 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      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可提供家居照明产品活动信息。                             </a:t>
            </a:r>
            <a:r>
              <a:rPr lang="en-US" altLang="zh-CN" sz="2000" dirty="0">
                <a:solidFill>
                  <a:srgbClr val="00B0F0"/>
                </a:solidFill>
              </a:rPr>
              <a:t>2. </a:t>
            </a:r>
            <a:r>
              <a:rPr lang="zh-CN" altLang="en-US" sz="2000" dirty="0">
                <a:solidFill>
                  <a:srgbClr val="00B0F0"/>
                </a:solidFill>
              </a:rPr>
              <a:t>家住闵行浦江镇。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     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zh-CN" altLang="en-US" sz="2000" dirty="0">
                <a:solidFill>
                  <a:srgbClr val="00B0F0"/>
                </a:solidFill>
              </a:rPr>
              <a:t>寻求一起上课的同学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342900" lvl="2" indent="-342900">
              <a:buNone/>
            </a:pPr>
            <a:r>
              <a:rPr lang="zh-CN" altLang="en-US" sz="2000" dirty="0">
                <a:solidFill>
                  <a:srgbClr val="00B0F0"/>
                </a:solidFill>
              </a:rPr>
              <a:t>     </a:t>
            </a:r>
            <a:r>
              <a:rPr lang="en-US" altLang="zh-CN" dirty="0">
                <a:solidFill>
                  <a:srgbClr val="00B0F0"/>
                </a:solidFill>
              </a:rPr>
              <a:t>2. </a:t>
            </a:r>
            <a:r>
              <a:rPr lang="zh-CN" altLang="en-US" dirty="0">
                <a:solidFill>
                  <a:srgbClr val="00B0F0"/>
                </a:solidFill>
              </a:rPr>
              <a:t>更多工作机会介绍</a:t>
            </a:r>
            <a:endParaRPr lang="en-US" altLang="zh-CN" dirty="0">
              <a:solidFill>
                <a:srgbClr val="00B0F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6" name="Picture 3" descr="C:\Users\唐颀\Desktop\60f2db63695ed91c87692c399bece59c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489134" y="867375"/>
            <a:ext cx="2285395" cy="3075347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52" y="51470"/>
            <a:ext cx="3224087" cy="41559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00">
        <p15:prstTrans prst="airplane"/>
      </p:transition>
    </mc:Choice>
    <mc:Fallback>
      <p:transition spd="slow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微信：顾佳玲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刚入职上海顺如丰来</a:t>
            </a:r>
            <a:r>
              <a:rPr lang="en-US" altLang="zh-CN" sz="2000" dirty="0"/>
              <a:t>(</a:t>
            </a:r>
            <a:r>
              <a:rPr lang="zh-CN" altLang="en-US" sz="2000" dirty="0"/>
              <a:t>产品经理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爱好：喜欢游泳、瑜伽、羽毛球</a:t>
            </a:r>
            <a:endParaRPr lang="zh-CN" alt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              喜欢的可以一起啊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~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endParaRPr lang="en-US" altLang="zh-CN" sz="2000" b="1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zh-CN" altLang="en-US" sz="2000" dirty="0">
                <a:solidFill>
                  <a:srgbClr val="00B0F0"/>
                </a:solidFill>
              </a:rPr>
              <a:t>开学后拼车</a:t>
            </a:r>
            <a:r>
              <a:rPr lang="en-US" altLang="zh-CN" sz="2000" dirty="0">
                <a:solidFill>
                  <a:srgbClr val="00B0F0"/>
                </a:solidFill>
              </a:rPr>
              <a:t>(</a:t>
            </a:r>
            <a:r>
              <a:rPr lang="zh-CN" altLang="en-US" sz="2000" dirty="0">
                <a:solidFill>
                  <a:srgbClr val="00B0F0"/>
                </a:solidFill>
              </a:rPr>
              <a:t>家住杨浦</a:t>
            </a:r>
            <a:r>
              <a:rPr lang="en-US" altLang="zh-CN" sz="2000" dirty="0">
                <a:solidFill>
                  <a:srgbClr val="00B0F0"/>
                </a:solidFill>
              </a:rPr>
              <a:t>8</a:t>
            </a:r>
            <a:r>
              <a:rPr lang="zh-CN" altLang="en-US" sz="2000" dirty="0">
                <a:solidFill>
                  <a:srgbClr val="00B0F0"/>
                </a:solidFill>
              </a:rPr>
              <a:t>号线终点站</a:t>
            </a:r>
            <a:r>
              <a:rPr lang="en-US" altLang="zh-CN" sz="2000" dirty="0">
                <a:solidFill>
                  <a:srgbClr val="00B0F0"/>
                </a:solidFill>
              </a:rPr>
              <a:t>)    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2" name="图片 1" descr="9eec19620d2756c906adba006659b3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4615" y="843280"/>
            <a:ext cx="2559685" cy="3831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00">
        <p15:prstTrans prst="airplane"/>
      </p:transition>
    </mc:Choice>
    <mc:Fallback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我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836930"/>
            <a:ext cx="2167890" cy="3854450"/>
          </a:xfrm>
          <a:prstGeom prst="roundRect">
            <a:avLst/>
          </a:prstGeom>
        </p:spPr>
      </p:pic>
      <p:sp>
        <p:nvSpPr>
          <p:cNvPr id="35" name="标题 34"/>
          <p:cNvSpPr>
            <a:spLocks noGrp="1"/>
          </p:cNvSpPr>
          <p:nvPr>
            <p:ph type="title"/>
          </p:nvPr>
        </p:nvSpPr>
        <p:spPr>
          <a:xfrm>
            <a:off x="4139565" y="41910"/>
            <a:ext cx="1442085" cy="1016000"/>
          </a:xfrm>
        </p:spPr>
        <p:txBody>
          <a:bodyPr/>
          <a:lstStyle/>
          <a:p>
            <a:pPr algn="l"/>
            <a:r>
              <a:rPr lang="zh-CN" altLang="en-US" sz="2800" b="1"/>
              <a:t>关于我</a:t>
            </a:r>
            <a:endParaRPr lang="zh-CN" altLang="en-US" sz="2800" b="1"/>
          </a:p>
        </p:txBody>
      </p:sp>
      <p:sp>
        <p:nvSpPr>
          <p:cNvPr id="36" name="内容占位符 35"/>
          <p:cNvSpPr>
            <a:spLocks noGrp="1"/>
          </p:cNvSpPr>
          <p:nvPr>
            <p:ph idx="1"/>
          </p:nvPr>
        </p:nvSpPr>
        <p:spPr>
          <a:xfrm>
            <a:off x="3780790" y="1126490"/>
            <a:ext cx="3302000" cy="8134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/>
              <a:t>姓名：郝小炎</a:t>
            </a:r>
            <a:endParaRPr lang="zh-CN" altLang="en-US" sz="3600"/>
          </a:p>
        </p:txBody>
      </p:sp>
      <p:cxnSp>
        <p:nvCxnSpPr>
          <p:cNvPr id="37" name="直接连接符 36"/>
          <p:cNvCxnSpPr/>
          <p:nvPr/>
        </p:nvCxnSpPr>
        <p:spPr>
          <a:xfrm>
            <a:off x="971550" y="549910"/>
            <a:ext cx="3240405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363845" y="549910"/>
            <a:ext cx="2808605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内容占位符 35"/>
          <p:cNvSpPr/>
          <p:nvPr/>
        </p:nvSpPr>
        <p:spPr>
          <a:xfrm>
            <a:off x="3780155" y="1917700"/>
            <a:ext cx="4358005" cy="291401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/>
              <a:t>英文名：</a:t>
            </a:r>
            <a:r>
              <a:rPr lang="en-US" altLang="zh-CN" sz="2000"/>
              <a:t>Miki    Tel:13818380575</a:t>
            </a:r>
            <a:endParaRPr lang="en-US" altLang="zh-CN" sz="200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/>
              <a:t>年龄：</a:t>
            </a:r>
            <a:r>
              <a:rPr lang="en-US" altLang="zh-CN" sz="2000"/>
              <a:t>1990</a:t>
            </a:r>
            <a:r>
              <a:rPr lang="zh-CN" altLang="en-US" sz="2000"/>
              <a:t>年出生</a:t>
            </a:r>
            <a:endParaRPr lang="zh-CN" altLang="en-US" sz="200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/>
              <a:t>职业：数据分析师</a:t>
            </a:r>
            <a:r>
              <a:rPr lang="en-US" altLang="zh-CN" sz="2000"/>
              <a:t>/</a:t>
            </a:r>
            <a:r>
              <a:rPr lang="zh-CN" altLang="en-US" sz="2000"/>
              <a:t>宝妈一枚</a:t>
            </a:r>
            <a:endParaRPr lang="zh-CN" altLang="en-US" sz="200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/>
              <a:t>籍贯：河南，一个有山有水的小村庄</a:t>
            </a:r>
            <a:endParaRPr lang="zh-CN" altLang="en-US" sz="200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/>
              <a:t>爱好：羽毛球、旅游、看书</a:t>
            </a:r>
            <a:endParaRPr lang="zh-CN" altLang="en-US" sz="200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/>
              <a:t>梦想：有钱、有闲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00">
        <p15:prstTrans prst="airplane"/>
      </p:transition>
    </mc:Choice>
    <mc:Fallback>
      <p:transition spd="slow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2087165" cy="5143500"/>
          </a:xfrm>
          <a:prstGeom prst="rect">
            <a:avLst/>
          </a:prstGeom>
          <a:solidFill>
            <a:srgbClr val="2325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穿着黑色衣服的男人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8814" y="573286"/>
            <a:ext cx="2418309" cy="399692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342900" algn="t" rotWithShape="0">
              <a:prstClr val="black">
                <a:alpha val="1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4860291" y="1316394"/>
            <a:ext cx="13258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700" b="1" spc="300" dirty="0">
                <a:solidFill>
                  <a:srgbClr val="2323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胡志鹏</a:t>
            </a:r>
            <a:endParaRPr lang="zh-CN" altLang="en-US" sz="2700" b="1" spc="300" dirty="0">
              <a:solidFill>
                <a:srgbClr val="2323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70598" y="1768994"/>
            <a:ext cx="22586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2325F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zh-CN" altLang="en-US" sz="1200" dirty="0">
                <a:solidFill>
                  <a:srgbClr val="2325F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kumimoji="1" lang="en-US" altLang="zh-CN" sz="1200" dirty="0">
                <a:solidFill>
                  <a:srgbClr val="2325F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SaaS/</a:t>
            </a:r>
            <a:r>
              <a:rPr kumimoji="1" lang="zh-CN" altLang="en-US" sz="1200" dirty="0">
                <a:solidFill>
                  <a:srgbClr val="2325F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大数据软件 产品经理</a:t>
            </a:r>
            <a:endParaRPr lang="zh-CN" altLang="en-US" sz="1200" dirty="0">
              <a:solidFill>
                <a:srgbClr val="2325F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34991" y="1908096"/>
            <a:ext cx="837009" cy="34289"/>
          </a:xfrm>
          <a:prstGeom prst="rect">
            <a:avLst/>
          </a:prstGeom>
          <a:solidFill>
            <a:srgbClr val="232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0598" y="1997471"/>
            <a:ext cx="2468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所在地区：苏州工业园区</a:t>
            </a:r>
            <a:endParaRPr kumimoji="1"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所在公司：百富计算机技术（深圳）有限公司</a:t>
            </a:r>
            <a:endParaRPr kumimoji="1"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所在行业：支付行业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兴趣爱好：电影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羽毛球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游泳</a:t>
            </a: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70598" y="4319315"/>
            <a:ext cx="3864494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道力之限，要靠愿力突破，人生是一个自我实现的预言。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52358" y="3226519"/>
            <a:ext cx="371372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不会代码的设计师不是好的产品经理，在做设计师期间获得“苏州高技能领军人才”称号，后转岗做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目前正带领团队研发一款大数据产品，对数据可视化有相当的经验，可以帮助同学们提供一些审美和数据展示的建议；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家住苏州工业园区，欢迎上下课同行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9120" y="2377166"/>
            <a:ext cx="112649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</a:t>
            </a:r>
            <a:endParaRPr lang="en-US" altLang="zh-CN" sz="75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75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442428157@qq.com</a:t>
            </a:r>
            <a:endParaRPr lang="en-US" altLang="zh-CN" sz="75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75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en-US" altLang="zh-CN" sz="75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75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17625609560</a:t>
            </a:r>
            <a:endParaRPr lang="en-US" altLang="zh-CN" sz="75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75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生日</a:t>
            </a:r>
            <a:endParaRPr lang="en-US" altLang="zh-CN" sz="75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75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1992-03</a:t>
            </a:r>
            <a:endParaRPr lang="en-US" altLang="zh-CN" sz="75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75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750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endParaRPr lang="en-US" altLang="zh-CN" sz="750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1908" y="51343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GB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印象</a:t>
            </a:r>
            <a:endParaRPr kumimoji="1" lang="en-GB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1782" y="847765"/>
            <a:ext cx="953100" cy="35001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57475" y="321469"/>
            <a:ext cx="3098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48" y="3831021"/>
            <a:ext cx="740164" cy="739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00">
        <p15:prstTrans prst="airplane"/>
      </p:transition>
    </mc:Choice>
    <mc:Fallback>
      <p:transition spd="slow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11505" y="771525"/>
            <a:ext cx="8229600" cy="44704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2800" b="1"/>
              <a:t>黄涛</a:t>
            </a:r>
            <a:endParaRPr lang="zh-CN" altLang="en-US" sz="2800" b="1"/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>
          <a:xfrm>
            <a:off x="539115" y="1419860"/>
            <a:ext cx="4038600" cy="339407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dirty="0"/>
              <a:t>互联网小公司搬砖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副业：筹划中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爱好：运动，宅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期望：多向老师和各位同学学习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3866" y="1491511"/>
            <a:ext cx="1499670" cy="2016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00">
        <p15:prstTrans prst="airplane"/>
      </p:transition>
    </mc:Choice>
    <mc:Fallback>
      <p:transition spd="slow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604867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姓名：李沛然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英文名：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Evan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TEL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15195593851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籍贯：江苏盐城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浙江舟山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现住：上海普陀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就职：上海华讯网络系统有限公司（售前顾问）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爱好：游泳、球类运动、剧本杀、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dota2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hiphop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很荣幸认识各位，以后一起愉快玩耍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可承接贵公司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基础架构及系统建设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单身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699542"/>
            <a:ext cx="2949418" cy="3986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00">
        <p15:prstTrans prst="airplane"/>
      </p:transition>
    </mc:Choice>
    <mc:Fallback>
      <p:transition spd="slow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604867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李杨</a:t>
            </a:r>
            <a:endParaRPr lang="zh-CN" altLang="en-US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爱赛车、旅游、看电影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ly16621236828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上海恩井汽车科技有限公司（产品工程师）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汽车制造业相关信息</a:t>
            </a:r>
            <a:r>
              <a:rPr lang="en-US" altLang="zh-CN" sz="2000" dirty="0">
                <a:solidFill>
                  <a:srgbClr val="00B0F0"/>
                </a:solidFill>
              </a:rPr>
              <a:t>         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2. </a:t>
            </a:r>
            <a:r>
              <a:rPr lang="zh-CN" altLang="en-US" dirty="0">
                <a:solidFill>
                  <a:srgbClr val="00B0F0"/>
                </a:solidFill>
              </a:rPr>
              <a:t>目前住浦东曹路（近期会换），有车，欢迎上课搭车</a:t>
            </a:r>
            <a:endParaRPr lang="en-US" altLang="zh-CN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dirty="0">
                <a:solidFill>
                  <a:srgbClr val="00B0F0"/>
                </a:solidFill>
              </a:rPr>
              <a:t>1.  </a:t>
            </a:r>
            <a:r>
              <a:rPr lang="zh-CN" altLang="en-US" sz="2000" dirty="0">
                <a:solidFill>
                  <a:srgbClr val="00B0F0"/>
                </a:solidFill>
              </a:rPr>
              <a:t>车迷朋友        </a:t>
            </a:r>
            <a:r>
              <a:rPr lang="en-US" altLang="zh-CN" sz="2000" dirty="0">
                <a:solidFill>
                  <a:srgbClr val="00B0F0"/>
                </a:solidFill>
              </a:rPr>
              <a:t>   2.</a:t>
            </a:r>
            <a:r>
              <a:rPr lang="zh-CN" altLang="en-US" sz="2000" dirty="0">
                <a:solidFill>
                  <a:srgbClr val="00B0F0"/>
                </a:solidFill>
              </a:rPr>
              <a:t>摄影大佬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915566"/>
            <a:ext cx="2305800" cy="307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00">
        <p15:prstTrans prst="airplane"/>
      </p:transition>
    </mc:Choice>
    <mc:Fallback>
      <p:transition spd="slow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 威</a:t>
            </a:r>
            <a:endParaRPr lang="en-US" altLang="zh-CN" sz="3200" b="1" dirty="0">
              <a:solidFill>
                <a:schemeClr val="tx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endParaRPr lang="en-US" altLang="zh-CN" sz="2400" b="1" dirty="0">
              <a:solidFill>
                <a:schemeClr val="tx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正直，热闹，向上，活力</a:t>
            </a:r>
            <a:endParaRPr lang="en-US" altLang="zh-CN" sz="2400" b="1" dirty="0">
              <a:solidFill>
                <a:schemeClr val="tx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码农一枚，</a:t>
            </a:r>
            <a:endParaRPr lang="en-US" altLang="zh-CN" sz="2400" b="1" dirty="0">
              <a:solidFill>
                <a:schemeClr val="tx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endParaRPr lang="en-US" altLang="zh-CN" sz="2400" b="1" dirty="0">
              <a:solidFill>
                <a:schemeClr val="tx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爱好爬山，旅游，各种美食</a:t>
            </a:r>
            <a:endParaRPr lang="en-US" altLang="zh-CN" sz="2400" b="1" dirty="0">
              <a:solidFill>
                <a:schemeClr val="tx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住址：青浦华新，求上课蹭车</a:t>
            </a:r>
            <a:endParaRPr lang="en-US" altLang="zh-CN" sz="2400" b="1" dirty="0">
              <a:solidFill>
                <a:schemeClr val="tx2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49" y="818342"/>
            <a:ext cx="3682025" cy="2761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00">
        <p15:prstTrans prst="airplane"/>
      </p:transition>
    </mc:Choice>
    <mc:Fallback>
      <p:transition spd="slow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460" y="843280"/>
            <a:ext cx="6078855" cy="398018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厉臻彦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铁杆球迷，车迷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@SNOWeternity</a:t>
            </a:r>
            <a:r>
              <a:rPr lang="en-US" altLang="zh-CN" sz="2000" dirty="0" err="1">
                <a:solidFill>
                  <a:srgbClr val="FFC000"/>
                </a:solidFill>
              </a:rPr>
              <a:t>    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手机：</a:t>
            </a:r>
            <a:r>
              <a:rPr lang="en-US" altLang="zh-CN" sz="2000" dirty="0">
                <a:solidFill>
                  <a:srgbClr val="FFC000"/>
                </a:solidFill>
                <a:sym typeface="+mn-ea"/>
              </a:rPr>
              <a:t>18917181918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中国商飞上海飞机制造有限公司（质量管理）</a:t>
            </a:r>
            <a:endParaRPr lang="zh-CN" altLang="en-US" sz="2000" dirty="0"/>
          </a:p>
          <a:p>
            <a:pPr>
              <a:buNone/>
            </a:pPr>
            <a:r>
              <a:rPr lang="zh-CN" altLang="en-US" sz="2000" dirty="0"/>
              <a:t>中国商飞供应商评审组成员</a:t>
            </a:r>
            <a:endParaRPr lang="zh-CN" altLang="en-US" sz="2000" dirty="0"/>
          </a:p>
          <a:p>
            <a:pPr>
              <a:buNone/>
            </a:pPr>
            <a:r>
              <a:rPr lang="zh-CN" altLang="en-US" sz="2000" dirty="0">
                <a:sym typeface="+mn-ea"/>
              </a:rPr>
              <a:t>中国商飞注册系统工程师</a:t>
            </a:r>
            <a:endParaRPr lang="en-US" altLang="zh-CN" sz="2000" dirty="0"/>
          </a:p>
          <a:p>
            <a:pPr>
              <a:buNone/>
            </a:pPr>
            <a:r>
              <a:rPr lang="en-US" altLang="zh-CN" sz="2000" dirty="0"/>
              <a:t>BV</a:t>
            </a:r>
            <a:r>
              <a:rPr lang="zh-CN" altLang="en-US" sz="2000" dirty="0"/>
              <a:t>认证</a:t>
            </a:r>
            <a:r>
              <a:rPr lang="en-US" altLang="zh-CN" sz="2000" dirty="0"/>
              <a:t>AS9100D</a:t>
            </a:r>
            <a:r>
              <a:rPr lang="zh-CN" altLang="en-US" sz="2000" dirty="0"/>
              <a:t>审核员</a:t>
            </a:r>
            <a:endParaRPr lang="zh-CN" altLang="en-US" sz="2000" dirty="0"/>
          </a:p>
          <a:p>
            <a:pPr>
              <a:buNone/>
            </a:pPr>
            <a:r>
              <a:rPr lang="zh-CN" altLang="en-US" sz="18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zh-CN" altLang="en-US" sz="1800" dirty="0">
                <a:solidFill>
                  <a:srgbClr val="00B0F0"/>
                </a:solidFill>
              </a:rPr>
              <a:t>家住静安区茂名北路威海路附近，有车，欢迎上下课搭车</a:t>
            </a:r>
            <a:endParaRPr lang="en-US" altLang="zh-CN" sz="18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18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zh-CN" altLang="en-US" sz="1800" dirty="0">
                <a:solidFill>
                  <a:srgbClr val="00B0F0"/>
                </a:solidFill>
              </a:rPr>
              <a:t>质量管理经验、</a:t>
            </a:r>
            <a:r>
              <a:rPr lang="en-US" altLang="zh-CN" sz="1800" dirty="0">
                <a:solidFill>
                  <a:srgbClr val="00B0F0"/>
                </a:solidFill>
              </a:rPr>
              <a:t>AS9100</a:t>
            </a:r>
            <a:r>
              <a:rPr lang="zh-CN" altLang="en-US" sz="1800" dirty="0">
                <a:solidFill>
                  <a:srgbClr val="00B0F0"/>
                </a:solidFill>
              </a:rPr>
              <a:t>航空航天质量体系交流；</a:t>
            </a:r>
            <a:endParaRPr lang="en-US" altLang="zh-CN" sz="18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B0F0"/>
                </a:solidFill>
              </a:rPr>
              <a:t>              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pic>
        <p:nvPicPr>
          <p:cNvPr id="2" name="图片 1" descr="C:/Users/Lenovo/AppData/Local/Temp/picturecompress_20210525211625/output_1.jp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6370" y="843280"/>
            <a:ext cx="2453640" cy="3271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00">
        <p15:prstTrans prst="airplane"/>
      </p:transition>
    </mc:Choice>
    <mc:Fallback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604867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曾煜杰，浪里小白龙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😊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。别喊哥或总就行，我不配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@Dylan_4444x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在福特中国负责</a:t>
            </a:r>
            <a:r>
              <a:rPr lang="en-US" altLang="zh-CN" sz="2000" dirty="0"/>
              <a:t>EV</a:t>
            </a:r>
            <a:r>
              <a:rPr lang="zh-CN" altLang="en-US" sz="2000" dirty="0"/>
              <a:t> </a:t>
            </a:r>
            <a:r>
              <a:rPr lang="en-US" altLang="zh-CN" sz="2000" dirty="0"/>
              <a:t>APP</a:t>
            </a:r>
            <a:r>
              <a:rPr lang="zh-CN" altLang="en-US" sz="2000" dirty="0"/>
              <a:t>公共充电功能的产品经理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第二产业：求抱大腿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  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没有才艺没有能力，喜欢出去玩，可以当个好旅游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2.</a:t>
            </a:r>
            <a:r>
              <a:rPr lang="zh-CN" altLang="en-US" dirty="0">
                <a:solidFill>
                  <a:srgbClr val="00B0F0"/>
                </a:solidFill>
              </a:rPr>
              <a:t>可以敲代码，可以提供</a:t>
            </a:r>
            <a:r>
              <a:rPr lang="en-US" altLang="zh-CN" dirty="0">
                <a:solidFill>
                  <a:srgbClr val="00B0F0"/>
                </a:solidFill>
              </a:rPr>
              <a:t>IT</a:t>
            </a:r>
            <a:r>
              <a:rPr lang="zh-CN" altLang="en-US" dirty="0">
                <a:solidFill>
                  <a:srgbClr val="00B0F0"/>
                </a:solidFill>
              </a:rPr>
              <a:t>技术支持</a:t>
            </a:r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3" name="Picture 2" descr="A child taking a selfie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79" y="915566"/>
            <a:ext cx="2306511" cy="3075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2000">
        <p15:prstTrans prst="curtains"/>
      </p:transition>
    </mc:Choice>
    <mc:Fallback>
      <p:transition spd="slow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梁浩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铁杆球迷，健身小白，业余旅友。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太平洋上撒过水，毛里求斯钓过鱼。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b="1" dirty="0">
                <a:solidFill>
                  <a:srgbClr val="FFC000"/>
                </a:solidFill>
              </a:rPr>
              <a:t>v-</a:t>
            </a:r>
            <a:r>
              <a:rPr lang="en-US" altLang="zh-CN" sz="2000" b="1" dirty="0" err="1">
                <a:solidFill>
                  <a:srgbClr val="FFC000"/>
                </a:solidFill>
              </a:rPr>
              <a:t>halia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微软亚太科技有限公司（微软云高级运维工程师）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可定期提供微软产品团购机会（</a:t>
            </a:r>
            <a:r>
              <a:rPr lang="en-US" altLang="zh-CN" sz="2000" dirty="0">
                <a:solidFill>
                  <a:srgbClr val="00B0F0"/>
                </a:solidFill>
              </a:rPr>
              <a:t>Surface</a:t>
            </a:r>
            <a:r>
              <a:rPr lang="zh-CN" altLang="en-US" sz="2000" dirty="0">
                <a:solidFill>
                  <a:srgbClr val="00B0F0"/>
                </a:solidFill>
              </a:rPr>
              <a:t>系列）。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2. </a:t>
            </a:r>
            <a:r>
              <a:rPr lang="zh-CN" altLang="en-US" dirty="0">
                <a:solidFill>
                  <a:srgbClr val="00B0F0"/>
                </a:solidFill>
              </a:rPr>
              <a:t>家住老闵行，有车，欢迎上课搭车</a:t>
            </a:r>
            <a:endParaRPr lang="en-US" altLang="zh-CN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zh-CN" altLang="en-US" sz="2000" dirty="0">
                <a:solidFill>
                  <a:srgbClr val="00B0F0"/>
                </a:solidFill>
              </a:rPr>
              <a:t>健身大佬支持，搭建减肥之路</a:t>
            </a:r>
            <a:r>
              <a:rPr lang="en-US" altLang="zh-CN" sz="2000" dirty="0">
                <a:solidFill>
                  <a:srgbClr val="00B0F0"/>
                </a:solidFill>
              </a:rPr>
              <a:t>     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B0F0"/>
                </a:solidFill>
              </a:rPr>
              <a:t>		2.</a:t>
            </a:r>
            <a:r>
              <a:rPr lang="zh-CN" altLang="en-US" sz="2000" dirty="0">
                <a:solidFill>
                  <a:srgbClr val="00B0F0"/>
                </a:solidFill>
              </a:rPr>
              <a:t>育儿经，和孩子一起学习，一起成长。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462" y="867375"/>
            <a:ext cx="1964739" cy="307534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2000">
        <p15:prstTrans prst="airplane"/>
      </p:transition>
    </mc:Choice>
    <mc:Fallback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刘博轩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民航发烧友，爱好王者荣耀、羽毛球，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@</a:t>
            </a:r>
            <a:r>
              <a:rPr lang="en-US" altLang="zh-CN" sz="2000" dirty="0" err="1">
                <a:solidFill>
                  <a:srgbClr val="FFC000"/>
                </a:solidFill>
              </a:rPr>
              <a:t>BoBoXuanic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和芯星通             芯片运营物料控制工程师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dirty="0">
                <a:solidFill>
                  <a:srgbClr val="00B0F0"/>
                </a:solidFill>
              </a:rPr>
              <a:t>工作生活都在浦东张江，欢迎来约</a:t>
            </a:r>
            <a:endParaRPr lang="en-US" altLang="zh-CN" dirty="0">
              <a:solidFill>
                <a:srgbClr val="00B0F0"/>
              </a:solidFill>
            </a:endParaRPr>
          </a:p>
          <a:p>
            <a:pPr>
              <a:buNone/>
            </a:pP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在华理的目标：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zh-CN" altLang="en-US" sz="2000" dirty="0">
                <a:solidFill>
                  <a:srgbClr val="00B0F0"/>
                </a:solidFill>
              </a:rPr>
              <a:t>按时能毕业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B0F0"/>
                </a:solidFill>
              </a:rPr>
              <a:t>                               2.</a:t>
            </a:r>
            <a:r>
              <a:rPr lang="zh-CN" altLang="en-US" sz="2000" dirty="0">
                <a:solidFill>
                  <a:srgbClr val="00B0F0"/>
                </a:solidFill>
              </a:rPr>
              <a:t>觅得佳人归</a:t>
            </a:r>
            <a:r>
              <a:rPr lang="en-US" altLang="zh-CN" sz="2000" dirty="0">
                <a:solidFill>
                  <a:srgbClr val="00B0F0"/>
                </a:solidFill>
              </a:rPr>
              <a:t>     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9134" y="881452"/>
            <a:ext cx="2285395" cy="3778530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95" y="881452"/>
            <a:ext cx="816684" cy="1088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000">
        <p14:honeycomb/>
      </p:transition>
    </mc:Choice>
    <mc:Fallback>
      <p:transition spd="slow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460" y="843280"/>
            <a:ext cx="5885180" cy="356235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姓名：刘猛（河北保定人）</a:t>
            </a:r>
            <a:endParaRPr lang="zh-CN" altLang="en-US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普普通通，现在比较宅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13917769735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上海掌门一对一有限公司（码农）</a:t>
            </a:r>
            <a:endParaRPr lang="zh-CN" altLang="en-US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做了八九年的程序员，以支付、金融、教育业务为主，愿与各位大佬谈创意，说天阔</a:t>
            </a:r>
            <a:endParaRPr lang="zh-CN" altLang="en-US" sz="2000" dirty="0"/>
          </a:p>
          <a:p>
            <a:pPr>
              <a:buNone/>
            </a:pPr>
            <a:r>
              <a:rPr lang="zh-CN" altLang="en-US" sz="2000" dirty="0"/>
              <a:t>现住巨峰路证大家园，随时可约着玩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>
              <a:solidFill>
                <a:srgbClr val="00B0F0"/>
              </a:solidFill>
            </a:endParaRPr>
          </a:p>
          <a:p>
            <a:pPr marL="457200" indent="-457200">
              <a:buAutoNum type="arabicPeriod"/>
            </a:pPr>
            <a:endParaRPr lang="zh-CN" altLang="en-US" sz="2000" dirty="0">
              <a:solidFill>
                <a:srgbClr val="00B0F0"/>
              </a:solidFill>
            </a:endParaRPr>
          </a:p>
        </p:txBody>
      </p:sp>
      <p:pic>
        <p:nvPicPr>
          <p:cNvPr id="2" name="图片 1" descr="微信图片_202105312011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0320" y="1087755"/>
            <a:ext cx="2247900" cy="3151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000">
        <p14:honeycomb/>
      </p:transition>
    </mc:Choice>
    <mc:Fallback>
      <p:transition spd="slow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131820" y="1059815"/>
            <a:ext cx="4165600" cy="31095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美敦力大中华区研发中心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Sr Mechanical Design Engineer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拥有长期忘记更新的旅游类公众号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buNone/>
            </a:pPr>
            <a:endParaRPr lang="zh-CN" altLang="en-US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提供： </a:t>
            </a:r>
            <a:r>
              <a:rPr lang="zh-CN" altLang="en-US" sz="1600" b="1" strike="sngStrike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600" strike="sngStrike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1600" strike="sngStrike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医疗器械类使用需求咨询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（此条希望大家永远没机会用到）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旅游路线规划服务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寻求：  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一群志同道合的可爱朋友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1" t="41050" r="34148" b="16701"/>
          <a:stretch>
            <a:fillRect/>
          </a:stretch>
        </p:blipFill>
        <p:spPr bwMode="auto">
          <a:xfrm>
            <a:off x="683260" y="987425"/>
            <a:ext cx="2114550" cy="3034665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61885" y="843280"/>
            <a:ext cx="1102360" cy="110617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5" r:link="rId6"/>
          <a:stretch>
            <a:fillRect/>
          </a:stretch>
        </p:blipFill>
        <p:spPr>
          <a:xfrm rot="19560000">
            <a:off x="6626225" y="1698625"/>
            <a:ext cx="653415" cy="5575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339965" y="1995170"/>
            <a:ext cx="1422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扫码关注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我的公众号吧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~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7451090" y="2715895"/>
            <a:ext cx="890905" cy="890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39115" y="4022090"/>
            <a:ext cx="27863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刘昕萌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Renee Liu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微信：</a:t>
            </a:r>
            <a:r>
              <a: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liuxinmeng514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9970" y="3723640"/>
            <a:ext cx="960120" cy="944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000">
        <p14:honeycomb/>
      </p:transition>
    </mc:Choice>
    <mc:Fallback>
      <p:transition spd="slow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5576" y="411510"/>
            <a:ext cx="457757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chemeClr val="tx1"/>
                </a:solidFill>
              </a:rPr>
              <a:t>刘逸青</a:t>
            </a:r>
            <a:endParaRPr lang="zh-CN" altLang="en-US" sz="18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18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1800" dirty="0">
                <a:solidFill>
                  <a:srgbClr val="FFC000"/>
                </a:solidFill>
              </a:rPr>
              <a:t> </a:t>
            </a:r>
            <a:r>
              <a:rPr lang="zh-CN" altLang="en-US" sz="1800" dirty="0">
                <a:solidFill>
                  <a:srgbClr val="FFC000"/>
                </a:solidFill>
              </a:rPr>
              <a:t>哇啦哇啦</a:t>
            </a:r>
            <a:endParaRPr lang="en-US" altLang="zh-CN" sz="1800" dirty="0">
              <a:solidFill>
                <a:srgbClr val="FFC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6992" y="3723878"/>
            <a:ext cx="4577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92D050"/>
                </a:solidFill>
              </a:rPr>
              <a:t>我已经躺平了，谢谢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83223" y="1013706"/>
            <a:ext cx="3559330" cy="1800200"/>
            <a:chOff x="647564" y="1028224"/>
            <a:chExt cx="4968552" cy="252028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1" t="3398" r="3936" b="5986"/>
            <a:stretch>
              <a:fillRect/>
            </a:stretch>
          </p:blipFill>
          <p:spPr>
            <a:xfrm>
              <a:off x="647564" y="1028224"/>
              <a:ext cx="4968552" cy="252028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2123728" y="2283718"/>
              <a:ext cx="79208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99730" y="3046770"/>
            <a:ext cx="2494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</a:rPr>
              <a:t>单身未婚，无不良嗜好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80842"/>
            <a:ext cx="2787774" cy="278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000">
        <p14:honeycomb/>
      </p:transition>
    </mc:Choice>
    <mc:Fallback>
      <p:transition spd="slow" advTm="2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4-卢慧敏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483870"/>
            <a:ext cx="3725545" cy="3949065"/>
          </a:xfrm>
          <a:prstGeom prst="rect">
            <a:avLst/>
          </a:prstGeom>
        </p:spPr>
      </p:pic>
      <p:pic>
        <p:nvPicPr>
          <p:cNvPr id="4" name="图片 3" descr="24-卢慧敏2"/>
          <p:cNvPicPr>
            <a:picLocks noChangeAspect="1"/>
          </p:cNvPicPr>
          <p:nvPr/>
        </p:nvPicPr>
        <p:blipFill>
          <a:blip r:embed="rId2"/>
          <a:srcRect l="6655" t="4176" r="11599" b="4505"/>
          <a:stretch>
            <a:fillRect/>
          </a:stretch>
        </p:blipFill>
        <p:spPr>
          <a:xfrm>
            <a:off x="6228080" y="843915"/>
            <a:ext cx="1996440" cy="297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000">
        <p14:honeycomb/>
      </p:transition>
    </mc:Choice>
    <mc:Fallback>
      <p:transition spd="slow" advTm="2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/>
              <a:t>陆浩</a:t>
            </a:r>
            <a:endParaRPr lang="en-US" altLang="zh-CN" sz="2000" b="1" dirty="0"/>
          </a:p>
          <a:p>
            <a:pPr>
              <a:buNone/>
            </a:pPr>
            <a:r>
              <a:rPr lang="en-US" altLang="zh-CN" sz="2000" b="1" dirty="0">
                <a:solidFill>
                  <a:srgbClr val="92D050"/>
                </a:solidFill>
              </a:rPr>
              <a:t>20</a:t>
            </a:r>
            <a:r>
              <a:rPr lang="zh-CN" altLang="en-US" sz="2000" b="1" dirty="0">
                <a:solidFill>
                  <a:srgbClr val="92D050"/>
                </a:solidFill>
              </a:rPr>
              <a:t>年伪球迷（足球），</a:t>
            </a:r>
            <a:r>
              <a:rPr lang="en-US" altLang="zh-CN" sz="2000" b="1" dirty="0">
                <a:solidFill>
                  <a:srgbClr val="92D050"/>
                </a:solidFill>
              </a:rPr>
              <a:t>10</a:t>
            </a:r>
            <a:r>
              <a:rPr lang="zh-CN" altLang="en-US" sz="2000" b="1" dirty="0">
                <a:solidFill>
                  <a:srgbClr val="92D050"/>
                </a:solidFill>
              </a:rPr>
              <a:t>年真“技术人员”。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@luhao_88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现任东方财富证券资产管理总部（</a:t>
            </a:r>
            <a:r>
              <a:rPr lang="en-US" altLang="zh-CN" sz="2000" dirty="0"/>
              <a:t>IT</a:t>
            </a:r>
            <a:r>
              <a:rPr lang="zh-CN" altLang="en-US" sz="2000" dirty="0"/>
              <a:t>组组长）。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曾任职星展银行信息部门数据库组组长。</a:t>
            </a:r>
            <a:endParaRPr lang="en-US" altLang="zh-CN" sz="2000" dirty="0"/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提供：行业技术交流，金融数据交流。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寻求：志同道合的朋友。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853" y="1383617"/>
            <a:ext cx="3653734" cy="289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000">
        <p14:honeycomb/>
      </p:transition>
    </mc:Choice>
    <mc:Fallback>
      <p:transition spd="slow" advTm="2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祁佳静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buNone/>
            </a:pPr>
            <a:endParaRPr lang="zh-CN" altLang="en-US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小飞侠，喜欢花花草草，可盐可甜的理工女一枚 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复星保德信人寿保险有限公司（</a:t>
            </a:r>
            <a:r>
              <a:rPr lang="en-US" altLang="zh-CN" sz="2000" dirty="0"/>
              <a:t>IT</a:t>
            </a:r>
            <a:r>
              <a:rPr lang="zh-CN" altLang="en-US" sz="2000" dirty="0"/>
              <a:t>项目管理）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第二产业：正在寻找中</a:t>
            </a:r>
            <a:endParaRPr lang="en-US" altLang="zh-CN" sz="2000" dirty="0"/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zh-CN" altLang="en-US" sz="2000" dirty="0">
                <a:solidFill>
                  <a:srgbClr val="00B0F0"/>
                </a:solidFill>
              </a:rPr>
              <a:t>志同道合的朋友一群</a:t>
            </a:r>
            <a:r>
              <a:rPr lang="en-US" altLang="zh-CN" sz="2000" dirty="0">
                <a:solidFill>
                  <a:srgbClr val="00B0F0"/>
                </a:solidFill>
              </a:rPr>
              <a:t>     2.</a:t>
            </a:r>
            <a:r>
              <a:rPr lang="zh-CN" altLang="en-US" sz="2000" dirty="0">
                <a:solidFill>
                  <a:srgbClr val="00B0F0"/>
                </a:solidFill>
              </a:rPr>
              <a:t>可以拼车上课的小伙伴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956" y="699542"/>
            <a:ext cx="2339752" cy="3119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000">
        <p14:honeycomb/>
      </p:transition>
    </mc:Choice>
    <mc:Fallback>
      <p:transition spd="slow" advTm="2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99385" y="627380"/>
            <a:ext cx="6145530" cy="39801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祁亚颖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协和麒麟（中国）制药有限公司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数字化推广组</a:t>
            </a:r>
            <a:r>
              <a: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主管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微信：piggy_0313</a:t>
            </a:r>
            <a:endParaRPr lang="en-US" altLang="zh-CN" sz="2000" dirty="0"/>
          </a:p>
          <a:p>
            <a:pPr>
              <a:lnSpc>
                <a:spcPct val="150000"/>
              </a:lnSpc>
              <a:buNone/>
            </a:pP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提供：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较丰富的公众号运营经验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医学基础知识咨询（希望大家永远不要用到）</a:t>
            </a:r>
            <a:endParaRPr lang="zh-CN" altLang="en-US" sz="2000" dirty="0">
              <a:solidFill>
                <a:srgbClr val="00B0F0"/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寻求：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来自各行各业的线上推广、营销经验交流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节假日一起遛娃的伙伴（家有一枚3岁小萝莉）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" y="987425"/>
            <a:ext cx="2378075" cy="3164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25637" t="20459" r="18226" b="38183"/>
          <a:stretch>
            <a:fillRect/>
          </a:stretch>
        </p:blipFill>
        <p:spPr>
          <a:xfrm>
            <a:off x="7164070" y="1707515"/>
            <a:ext cx="1405255" cy="1842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35825" y="1347470"/>
            <a:ext cx="14662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这是我家小萝莉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↓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000">
        <p14:honeycomb/>
      </p:transition>
    </mc:Choice>
    <mc:Fallback>
      <p:transition spd="slow" advTm="2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 38"/>
          <p:cNvSpPr>
            <a:spLocks noGrp="1"/>
          </p:cNvSpPr>
          <p:nvPr>
            <p:ph type="title" idx="99"/>
          </p:nvPr>
        </p:nvSpPr>
        <p:spPr>
          <a:xfrm>
            <a:off x="179070" y="1970405"/>
            <a:ext cx="6164580" cy="641985"/>
          </a:xfrm>
        </p:spPr>
        <p:txBody>
          <a:bodyPr>
            <a:noAutofit/>
          </a:bodyPr>
          <a:lstStyle/>
          <a:p>
            <a:pPr marL="271780" algn="l"/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梅特勒</a:t>
            </a:r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托利多过程分析部</a:t>
            </a:r>
            <a:endParaRPr lang="zh-CN" altLang="en-US" sz="1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内容占位符 35"/>
          <p:cNvSpPr>
            <a:spLocks noGrp="1"/>
          </p:cNvSpPr>
          <p:nvPr>
            <p:ph sz="quarter" idx="1"/>
          </p:nvPr>
        </p:nvSpPr>
        <p:spPr>
          <a:xfrm>
            <a:off x="395605" y="2685415"/>
            <a:ext cx="4032885" cy="2101215"/>
          </a:xfrm>
        </p:spPr>
        <p:txBody>
          <a:bodyPr/>
          <a:lstStyle/>
          <a:p>
            <a:r>
              <a:rPr lang="zh-CN" altLang="en-US" sz="1350" dirty="0">
                <a:cs typeface="+mn-ea"/>
                <a:sym typeface="+mn-lt"/>
              </a:rPr>
              <a:t>服务顾问</a:t>
            </a:r>
            <a:endParaRPr lang="en-US" altLang="zh-CN" sz="1350" dirty="0">
              <a:cs typeface="+mn-ea"/>
              <a:sym typeface="+mn-lt"/>
            </a:endParaRPr>
          </a:p>
          <a:p>
            <a:r>
              <a:rPr lang="zh-CN" altLang="en-US" sz="1350" dirty="0">
                <a:cs typeface="+mn-ea"/>
                <a:sym typeface="+mn-lt"/>
              </a:rPr>
              <a:t>服务热线：</a:t>
            </a:r>
            <a:r>
              <a:rPr lang="en-US" altLang="zh-CN" sz="1350" dirty="0">
                <a:cs typeface="+mn-ea"/>
                <a:sym typeface="+mn-lt"/>
              </a:rPr>
              <a:t>4008-878-989</a:t>
            </a:r>
            <a:endParaRPr lang="en-US" altLang="zh-CN" sz="1350" dirty="0">
              <a:cs typeface="+mn-ea"/>
              <a:sym typeface="+mn-lt"/>
            </a:endParaRPr>
          </a:p>
          <a:p>
            <a:r>
              <a:rPr lang="en-US" altLang="zh-CN" sz="1350" dirty="0">
                <a:cs typeface="+mn-ea"/>
                <a:sym typeface="+mn-lt"/>
              </a:rPr>
              <a:t>E-mail</a:t>
            </a:r>
            <a:r>
              <a:rPr lang="zh-CN" altLang="en-US" sz="1350" dirty="0">
                <a:cs typeface="+mn-ea"/>
                <a:sym typeface="+mn-lt"/>
              </a:rPr>
              <a:t>：</a:t>
            </a:r>
            <a:r>
              <a:rPr lang="en-US" altLang="zh-CN" sz="1350" dirty="0">
                <a:cs typeface="+mn-ea"/>
                <a:sym typeface="+mn-lt"/>
              </a:rPr>
              <a:t>Jialin.ren@mt.com</a:t>
            </a:r>
            <a:endParaRPr lang="en-US" altLang="zh-CN" sz="1350" dirty="0">
              <a:cs typeface="+mn-ea"/>
              <a:sym typeface="+mn-lt"/>
            </a:endParaRPr>
          </a:p>
          <a:p>
            <a:r>
              <a:rPr lang="zh-CN" altLang="en-US" sz="1350" dirty="0">
                <a:cs typeface="+mn-ea"/>
                <a:sym typeface="+mn-lt"/>
              </a:rPr>
              <a:t>工作地点：上海</a:t>
            </a:r>
            <a:endParaRPr lang="en-US" altLang="zh-CN" sz="1350" dirty="0">
              <a:cs typeface="+mn-ea"/>
              <a:sym typeface="+mn-lt"/>
            </a:endParaRPr>
          </a:p>
          <a:p>
            <a:r>
              <a:rPr lang="zh-CN" altLang="en-US" sz="1350" dirty="0">
                <a:cs typeface="+mn-ea"/>
                <a:sym typeface="+mn-lt"/>
              </a:rPr>
              <a:t>地址：徐汇区桂平路</a:t>
            </a:r>
            <a:r>
              <a:rPr lang="en-US" altLang="zh-CN" sz="1350" dirty="0">
                <a:cs typeface="+mn-ea"/>
                <a:sym typeface="+mn-lt"/>
              </a:rPr>
              <a:t>589</a:t>
            </a:r>
            <a:r>
              <a:rPr lang="zh-CN" altLang="en-US" sz="1350" dirty="0">
                <a:cs typeface="+mn-ea"/>
                <a:sym typeface="+mn-lt"/>
              </a:rPr>
              <a:t>号</a:t>
            </a:r>
            <a:endParaRPr lang="en-US" altLang="zh-CN" sz="1350" dirty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内容占位符 36"/>
          <p:cNvSpPr>
            <a:spLocks noGrp="1"/>
          </p:cNvSpPr>
          <p:nvPr>
            <p:ph sz="quarter" idx="2"/>
          </p:nvPr>
        </p:nvSpPr>
        <p:spPr>
          <a:xfrm>
            <a:off x="467360" y="915670"/>
            <a:ext cx="2388870" cy="894715"/>
          </a:xfrm>
        </p:spPr>
        <p:txBody>
          <a:bodyPr anchor="ctr"/>
          <a:lstStyle/>
          <a:p>
            <a:pPr marL="0" indent="0">
              <a:buNone/>
            </a:pP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任嘉麟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7703642" y="826889"/>
            <a:ext cx="297359" cy="243781"/>
          </a:xfrm>
        </p:spPr>
        <p:txBody>
          <a:bodyPr/>
          <a:lstStyle/>
          <a:p>
            <a:fld id="{2B2B68EE-DD1E-4368-AFCE-24A50EC7BF18}" type="slidenum">
              <a:rPr lang="en-US" sz="900" smtClean="0">
                <a:cs typeface="+mn-ea"/>
                <a:sym typeface="+mn-lt"/>
              </a:rPr>
            </a:fld>
            <a:endParaRPr lang="en-US" sz="900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2039" y="1159896"/>
            <a:ext cx="1080013" cy="145243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07765" y="1347470"/>
            <a:ext cx="3565525" cy="24079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07950" indent="-107950">
              <a:spcBef>
                <a:spcPts val="300"/>
              </a:spcBef>
              <a:spcAft>
                <a:spcPts val="45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zh-CN" altLang="en-US" sz="1600" dirty="0"/>
              <a:t>服务顾问</a:t>
            </a:r>
            <a:r>
              <a:rPr lang="de-CH" altLang="zh-CN" sz="1600" dirty="0"/>
              <a:t>，</a:t>
            </a:r>
            <a:r>
              <a:rPr lang="en-US" altLang="zh-CN" sz="1600" dirty="0"/>
              <a:t>2007</a:t>
            </a:r>
            <a:r>
              <a:rPr lang="de-CH" altLang="zh-CN" sz="1600" dirty="0"/>
              <a:t>年加入梅特勒</a:t>
            </a:r>
            <a:r>
              <a:rPr lang="en-US" altLang="zh-CN" sz="1600" dirty="0"/>
              <a:t>-</a:t>
            </a:r>
            <a:r>
              <a:rPr lang="de-CH" altLang="zh-CN" sz="1600" dirty="0"/>
              <a:t>托利多过程分析部，先后担任过维修服务工程师、</a:t>
            </a:r>
            <a:r>
              <a:rPr lang="en-US" altLang="zh-CN" sz="1600" dirty="0" err="1"/>
              <a:t>Ingold</a:t>
            </a:r>
            <a:r>
              <a:rPr lang="de-CH" altLang="zh-CN" sz="1600" dirty="0"/>
              <a:t>产品售前技术支持、</a:t>
            </a:r>
            <a:r>
              <a:rPr lang="en-US" altLang="zh-CN" sz="1600" dirty="0" err="1"/>
              <a:t>Ingold</a:t>
            </a:r>
            <a:r>
              <a:rPr lang="de-CH" altLang="zh-CN" sz="1600" dirty="0"/>
              <a:t>产品经理。对过程分析产品有丰富的经验和深入的了解。</a:t>
            </a:r>
            <a:r>
              <a:rPr lang="zh-CN" altLang="zh-CN" sz="1600" dirty="0"/>
              <a:t>擅长解决工业现场过程分析仪表的疑难应用问题。</a:t>
            </a:r>
            <a:endParaRPr lang="en-US" altLang="zh-CN" sz="1600" dirty="0"/>
          </a:p>
          <a:p>
            <a:pPr marL="107950" indent="-107950">
              <a:spcBef>
                <a:spcPts val="300"/>
              </a:spcBef>
              <a:spcAft>
                <a:spcPts val="45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zh-CN" altLang="en-US" sz="1600" dirty="0"/>
              <a:t>参与上海计量院环境院</a:t>
            </a:r>
            <a:r>
              <a:rPr lang="en-US" altLang="zh-CN" sz="1600" dirty="0"/>
              <a:t>《</a:t>
            </a:r>
            <a:r>
              <a:rPr lang="zh-CN" altLang="en-US" sz="1600" dirty="0"/>
              <a:t>水中臭氧检定规程</a:t>
            </a:r>
            <a:r>
              <a:rPr lang="en-US" altLang="zh-CN" sz="1600" dirty="0"/>
              <a:t>》</a:t>
            </a:r>
            <a:r>
              <a:rPr lang="zh-CN" altLang="en-US" sz="1600" dirty="0"/>
              <a:t>的制定与技术支持。</a:t>
            </a:r>
            <a:endParaRPr lang="en-US" altLang="zh-CN" sz="1600" dirty="0"/>
          </a:p>
          <a:p>
            <a:pPr marL="107950" indent="-107950">
              <a:spcBef>
                <a:spcPts val="300"/>
              </a:spcBef>
              <a:spcAft>
                <a:spcPts val="45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zh-CN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000">
        <p14:honeycomb/>
      </p:transition>
    </mc:Choice>
    <mc:Fallback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6120680" cy="410445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陈伟伟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标签：</a:t>
            </a:r>
            <a:r>
              <a:rPr lang="zh-CN" altLang="en-US" sz="2000" b="1" dirty="0">
                <a:solidFill>
                  <a:srgbClr val="92D050"/>
                </a:solidFill>
              </a:rPr>
              <a:t>小鲜肉；超级奶爸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苏州航友信息技术有限公司（运维及开发工程师）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第二产业：保险销售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车险（江苏境内的）人寿险意外险重疾险等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2. </a:t>
            </a:r>
            <a:r>
              <a:rPr lang="zh-CN" altLang="en-US" dirty="0">
                <a:solidFill>
                  <a:srgbClr val="00B0F0"/>
                </a:solidFill>
              </a:rPr>
              <a:t>育儿交流与经验分享（例如：如何削娃）</a:t>
            </a:r>
            <a:endParaRPr lang="en-US" altLang="zh-CN" dirty="0">
              <a:solidFill>
                <a:srgbClr val="00B0F0"/>
              </a:solidFill>
            </a:endParaRPr>
          </a:p>
          <a:p>
            <a:pPr>
              <a:buNone/>
            </a:pP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zh-CN" altLang="en-US" sz="2000" dirty="0">
                <a:solidFill>
                  <a:srgbClr val="00B0F0"/>
                </a:solidFill>
              </a:rPr>
              <a:t>从苏州出发的上学拼车</a:t>
            </a:r>
            <a:r>
              <a:rPr lang="en-US" altLang="zh-CN" sz="2000" dirty="0">
                <a:solidFill>
                  <a:srgbClr val="00B0F0"/>
                </a:solidFill>
              </a:rPr>
              <a:t>~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374" b="89980" l="9964" r="89976">
                        <a14:foregroundMark x1="37971" y1="10626" x2="58870" y2="12040"/>
                        <a14:foregroundMark x1="58870" y1="12040" x2="61057" y2="25172"/>
                        <a14:foregroundMark x1="37363" y1="11394" x2="30984" y2="24970"/>
                        <a14:foregroundMark x1="30984" y1="24970" x2="30984" y2="25051"/>
                        <a14:foregroundMark x1="39368" y1="10343" x2="41312" y2="9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699542"/>
            <a:ext cx="2486840" cy="3740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2000">
        <p15:prstTrans prst="curtains"/>
      </p:transition>
    </mc:Choice>
    <mc:Fallback>
      <p:transition spd="slow" advTm="2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eb0d9bf7ff600cc297b6198f163ab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85"/>
            <a:ext cx="9144000" cy="51288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12180" y="843280"/>
            <a:ext cx="23037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endParaRPr lang="zh-CN" altLang="en-US" b="1" dirty="0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pPr algn="l">
              <a:buNone/>
            </a:pPr>
            <a:r>
              <a:rPr lang="zh-CN" altLang="en-US" b="1" dirty="0">
                <a:solidFill>
                  <a:srgbClr val="179498"/>
                </a:solidFill>
                <a:sym typeface="+mn-ea"/>
              </a:rPr>
              <a:t>沈</a:t>
            </a:r>
            <a:r>
              <a:rPr lang="en-US" altLang="zh-CN" b="1" dirty="0">
                <a:solidFill>
                  <a:srgbClr val="179498"/>
                </a:solidFill>
                <a:sym typeface="+mn-ea"/>
              </a:rPr>
              <a:t>  </a:t>
            </a:r>
            <a:r>
              <a:rPr lang="zh-CN" altLang="en-US" b="1" dirty="0">
                <a:solidFill>
                  <a:srgbClr val="179498"/>
                </a:solidFill>
                <a:sym typeface="+mn-ea"/>
              </a:rPr>
              <a:t>璐</a:t>
            </a:r>
            <a:endParaRPr lang="zh-CN" altLang="en-US" b="1" dirty="0">
              <a:solidFill>
                <a:srgbClr val="179498"/>
              </a:solidFill>
              <a:sym typeface="+mn-ea"/>
            </a:endParaRPr>
          </a:p>
          <a:p>
            <a:pPr algn="l">
              <a:buNone/>
            </a:pPr>
            <a:endParaRPr lang="zh-CN" altLang="en-US" b="1" dirty="0">
              <a:solidFill>
                <a:srgbClr val="179498"/>
              </a:solidFill>
              <a:sym typeface="+mn-ea"/>
            </a:endParaRPr>
          </a:p>
          <a:p>
            <a:pPr algn="l">
              <a:buNone/>
            </a:pPr>
            <a:r>
              <a:rPr lang="zh-CN" altLang="en-US" b="1" dirty="0">
                <a:solidFill>
                  <a:srgbClr val="179498"/>
                </a:solidFill>
                <a:sym typeface="+mn-ea"/>
              </a:rPr>
              <a:t>微</a:t>
            </a:r>
            <a:r>
              <a:rPr lang="en-US" altLang="zh-CN" b="1" dirty="0">
                <a:solidFill>
                  <a:srgbClr val="179498"/>
                </a:solidFill>
                <a:sym typeface="+mn-ea"/>
              </a:rPr>
              <a:t>   </a:t>
            </a:r>
            <a:r>
              <a:rPr lang="zh-CN" altLang="en-US" b="1" dirty="0">
                <a:solidFill>
                  <a:srgbClr val="179498"/>
                </a:solidFill>
                <a:sym typeface="+mn-ea"/>
              </a:rPr>
              <a:t>信</a:t>
            </a:r>
            <a:r>
              <a:rPr lang="en-US" altLang="zh-CN" b="1" dirty="0">
                <a:solidFill>
                  <a:srgbClr val="179498"/>
                </a:solidFill>
                <a:sym typeface="+mn-ea"/>
              </a:rPr>
              <a:t>   </a:t>
            </a:r>
            <a:r>
              <a:rPr lang="zh-CN" altLang="en-US" b="1" dirty="0">
                <a:solidFill>
                  <a:srgbClr val="179498"/>
                </a:solidFill>
                <a:sym typeface="+mn-ea"/>
              </a:rPr>
              <a:t>：zero</a:t>
            </a:r>
            <a:endParaRPr lang="zh-CN" altLang="en-US" b="1" dirty="0">
              <a:solidFill>
                <a:srgbClr val="179498"/>
              </a:solidFill>
              <a:sym typeface="+mn-ea"/>
            </a:endParaRPr>
          </a:p>
          <a:p>
            <a:pPr algn="l">
              <a:buNone/>
            </a:pPr>
            <a:endParaRPr lang="zh-CN" altLang="en-US" b="1" dirty="0">
              <a:solidFill>
                <a:srgbClr val="179498"/>
              </a:solidFill>
              <a:sym typeface="+mn-ea"/>
            </a:endParaRPr>
          </a:p>
          <a:p>
            <a:pPr algn="l">
              <a:buNone/>
            </a:pPr>
            <a:r>
              <a:rPr lang="en-US" altLang="zh-CN" b="1" dirty="0">
                <a:solidFill>
                  <a:srgbClr val="179498"/>
                </a:solidFill>
                <a:sym typeface="+mn-ea"/>
              </a:rPr>
              <a:t>       </a:t>
            </a:r>
            <a:r>
              <a:rPr lang="zh-CN" altLang="en-US" b="1" dirty="0">
                <a:solidFill>
                  <a:srgbClr val="179498"/>
                </a:solidFill>
                <a:sym typeface="+mn-ea"/>
              </a:rPr>
              <a:t>码农</a:t>
            </a:r>
            <a:endParaRPr lang="zh-CN" altLang="en-US" b="1" dirty="0">
              <a:solidFill>
                <a:srgbClr val="179498"/>
              </a:solidFill>
              <a:sym typeface="+mn-ea"/>
            </a:endParaRPr>
          </a:p>
          <a:p>
            <a:pPr algn="l">
              <a:buNone/>
            </a:pPr>
            <a:endParaRPr lang="zh-CN" altLang="en-US" b="1" dirty="0">
              <a:solidFill>
                <a:srgbClr val="00B050"/>
              </a:solidFill>
              <a:sym typeface="+mn-ea"/>
            </a:endParaRPr>
          </a:p>
          <a:p>
            <a:pPr algn="l">
              <a:buNone/>
            </a:pPr>
            <a:endParaRPr lang="zh-CN" altLang="en-US" b="1" dirty="0">
              <a:solidFill>
                <a:srgbClr val="00B05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2000">
        <p14:glitter pattern="hexagon"/>
      </p:transition>
    </mc:Choice>
    <mc:Fallback>
      <p:transition spd="slow" advTm="2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姓名：孙义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sunyi0679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兴趣爱好：打篮球、兵乓、台球，看动漫。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>
              <a:buNone/>
            </a:pPr>
            <a:r>
              <a:rPr lang="zh-CN" altLang="en-US" sz="2000" dirty="0">
                <a:sym typeface="+mn-ea"/>
              </a:rPr>
              <a:t>爱吃肉、海鲜，吃货一枚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浙江核新同花顺网络信息股份有限公司</a:t>
            </a:r>
            <a:endParaRPr lang="en-US" altLang="zh-CN" sz="2000" b="0" i="0" dirty="0">
              <a:solidFill>
                <a:srgbClr val="F7313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400" dirty="0">
              <a:solidFill>
                <a:srgbClr val="F73131"/>
              </a:solidFill>
              <a:latin typeface="Arial" panose="020B0604020202020204" pitchFamily="34" charset="0"/>
            </a:endParaRPr>
          </a:p>
          <a:p>
            <a:pPr>
              <a:buNone/>
            </a:pPr>
            <a:endParaRPr lang="en-US" altLang="zh-CN" sz="1400" b="0" i="0" dirty="0">
              <a:solidFill>
                <a:srgbClr val="F7313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7030A0"/>
                </a:solidFill>
                <a:latin typeface="Arial" panose="020B0604020202020204" pitchFamily="34" charset="0"/>
              </a:rPr>
              <a:t>               小小程序员一枚</a:t>
            </a:r>
            <a:endParaRPr lang="en-US" altLang="zh-CN" sz="2000" b="0" i="0" dirty="0"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44" y="123200"/>
            <a:ext cx="3275856" cy="432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2000">
        <p14:glitter pattern="hexagon"/>
      </p:transition>
    </mc:Choice>
    <mc:Fallback>
      <p:transition spd="slow" advTm="2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童春艳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电话：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18616808766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贺尔碧格（上海）有限公司（高级应用工程师）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行业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zh-CN" altLang="en-US" sz="2000" dirty="0"/>
              <a:t>化工，能源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特长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zh-CN" altLang="en-US" sz="2000" dirty="0"/>
              <a:t>泵，压缩机搬运工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168" y="771550"/>
            <a:ext cx="2965602" cy="3918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2000">
        <p14:glitter pattern="hexagon"/>
      </p:transition>
    </mc:Choice>
    <mc:Fallback>
      <p:transition spd="slow" advTm="2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27"/>
            <a:ext cx="9144000" cy="51369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55" y="2067560"/>
            <a:ext cx="2443480" cy="136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2000">
        <p14:glitter pattern="hexagon"/>
      </p:transition>
    </mc:Choice>
    <mc:Fallback>
      <p:transition spd="slow" advTm="2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215" y="987425"/>
            <a:ext cx="5850255" cy="3292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王晨俊</a:t>
            </a:r>
            <a:endParaRPr lang="en-US" altLang="zh-CN" b="1" dirty="0"/>
          </a:p>
          <a:p>
            <a:r>
              <a:rPr lang="zh-CN" altLang="en-US" dirty="0"/>
              <a:t>日铁软件（上海）有限公司</a:t>
            </a:r>
            <a:endParaRPr lang="en-US" altLang="zh-CN" dirty="0"/>
          </a:p>
          <a:p>
            <a:r>
              <a:rPr lang="zh-CN" altLang="en-US" dirty="0"/>
              <a:t>软件实施开发</a:t>
            </a:r>
            <a:endParaRPr lang="en-US" altLang="zh-CN" dirty="0"/>
          </a:p>
          <a:p>
            <a:r>
              <a:rPr lang="zh-CN" altLang="en-US" dirty="0"/>
              <a:t>简单运动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3073" r="10959" b="10138"/>
          <a:stretch>
            <a:fillRect/>
          </a:stretch>
        </p:blipFill>
        <p:spPr>
          <a:xfrm>
            <a:off x="6515735" y="1347470"/>
            <a:ext cx="1483360" cy="2183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2000">
        <p14:glitter pattern="hexagon"/>
      </p:transition>
    </mc:Choice>
    <mc:Fallback>
      <p:transition spd="slow" advTm="2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吴创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街舞爱好者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Tron_wu920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特斯拉（</a:t>
            </a:r>
            <a:r>
              <a:rPr lang="en-US" altLang="zh-CN" sz="2000" dirty="0"/>
              <a:t>QA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1400" b="1" dirty="0">
                <a:solidFill>
                  <a:srgbClr val="00B0F0"/>
                </a:solidFill>
              </a:rPr>
              <a:t>1</a:t>
            </a:r>
            <a:r>
              <a:rPr lang="en-US" altLang="zh-CN" sz="1400" dirty="0">
                <a:solidFill>
                  <a:srgbClr val="00B0F0"/>
                </a:solidFill>
              </a:rPr>
              <a:t>. </a:t>
            </a:r>
            <a:r>
              <a:rPr lang="zh-CN" altLang="en-US" sz="1400" dirty="0">
                <a:solidFill>
                  <a:srgbClr val="00B0F0"/>
                </a:solidFill>
              </a:rPr>
              <a:t>家住浦东三林，有车，欢迎上课搭车</a:t>
            </a:r>
            <a:endParaRPr lang="en-US" altLang="zh-CN" sz="14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1400" dirty="0">
                <a:solidFill>
                  <a:srgbClr val="00B0F0"/>
                </a:solidFill>
              </a:rPr>
              <a:t>1.</a:t>
            </a:r>
            <a:r>
              <a:rPr lang="zh-CN" altLang="en-US" sz="1400" dirty="0">
                <a:solidFill>
                  <a:srgbClr val="00B0F0"/>
                </a:solidFill>
              </a:rPr>
              <a:t> 更长远的发展 </a:t>
            </a:r>
            <a:r>
              <a:rPr lang="en-US" altLang="zh-CN" sz="1400" dirty="0">
                <a:solidFill>
                  <a:srgbClr val="00B0F0"/>
                </a:solidFill>
              </a:rPr>
              <a:t>2.</a:t>
            </a:r>
            <a:r>
              <a:rPr lang="zh-CN" altLang="en-US" sz="1400" dirty="0">
                <a:solidFill>
                  <a:srgbClr val="00B0F0"/>
                </a:solidFill>
              </a:rPr>
              <a:t>转型</a:t>
            </a:r>
            <a:endParaRPr lang="en-US" altLang="zh-CN" sz="1400" dirty="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861993"/>
            <a:ext cx="2144837" cy="2859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14:vortex dir="r"/>
      </p:transition>
    </mc:Choice>
    <mc:Fallback>
      <p:transition spd="slow" advTm="2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5496" y="843558"/>
            <a:ext cx="5616624" cy="36724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00B050"/>
                </a:solidFill>
              </a:rPr>
              <a:t>吴洋洋， 东百人，资深咸鱼，人称“艾玛”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18618127079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艾尔维汽车工程技术有限公司</a:t>
            </a:r>
            <a:r>
              <a:rPr lang="zh-CN" altLang="en-US" sz="1600" dirty="0"/>
              <a:t>（上汽大众电子电器项目管理）</a:t>
            </a:r>
            <a:endParaRPr lang="en-US" altLang="zh-CN" sz="1600" dirty="0"/>
          </a:p>
          <a:p>
            <a:pPr>
              <a:buNone/>
            </a:pPr>
            <a:r>
              <a:rPr lang="zh-CN" altLang="en-US" sz="2000" dirty="0"/>
              <a:t>第二产业：</a:t>
            </a:r>
            <a:r>
              <a:rPr lang="zh-CN" altLang="en-US" sz="1800" dirty="0"/>
              <a:t>无，希望可以在</a:t>
            </a:r>
            <a:r>
              <a:rPr lang="en-US" altLang="zh-CN" sz="1800" dirty="0"/>
              <a:t>【</a:t>
            </a:r>
            <a:r>
              <a:rPr lang="zh-CN" altLang="en-US" sz="1800" dirty="0"/>
              <a:t>寻求</a:t>
            </a:r>
            <a:r>
              <a:rPr lang="en-US" altLang="zh-CN" sz="1800" dirty="0"/>
              <a:t>】</a:t>
            </a:r>
            <a:r>
              <a:rPr lang="zh-CN" altLang="en-US" sz="1800" dirty="0"/>
              <a:t>结果里获得启发；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1800" dirty="0">
                <a:solidFill>
                  <a:srgbClr val="00B0F0"/>
                </a:solidFill>
              </a:rPr>
              <a:t>1. </a:t>
            </a:r>
            <a:r>
              <a:rPr lang="zh-CN" altLang="en-US" sz="1800" dirty="0">
                <a:solidFill>
                  <a:srgbClr val="00B0F0"/>
                </a:solidFill>
              </a:rPr>
              <a:t>上汽大众员工购车也许能蹭个名额， </a:t>
            </a:r>
            <a:endParaRPr lang="en-US" altLang="zh-CN" sz="18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en-US" altLang="zh-CN" sz="1800" dirty="0">
                <a:solidFill>
                  <a:srgbClr val="00B0F0"/>
                </a:solidFill>
              </a:rPr>
              <a:t>                    or</a:t>
            </a:r>
            <a:r>
              <a:rPr lang="zh-CN" altLang="en-US" sz="1800" dirty="0">
                <a:solidFill>
                  <a:srgbClr val="00B0F0"/>
                </a:solidFill>
              </a:rPr>
              <a:t>保时捷购车小折扣； </a:t>
            </a:r>
            <a:endParaRPr lang="en-US" altLang="zh-CN" sz="2400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altLang="zh-CN" sz="1800" dirty="0">
                <a:solidFill>
                  <a:srgbClr val="00B0F0"/>
                </a:solidFill>
              </a:rPr>
              <a:t>2. </a:t>
            </a:r>
            <a:r>
              <a:rPr lang="zh-CN" altLang="en-US" sz="1800" dirty="0">
                <a:solidFill>
                  <a:srgbClr val="00B0F0"/>
                </a:solidFill>
              </a:rPr>
              <a:t>家住嘉定安亭，如学校方便停车，欢迎上课搭车</a:t>
            </a:r>
            <a:endParaRPr lang="en-US" altLang="zh-CN" sz="18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1800" dirty="0">
                <a:solidFill>
                  <a:srgbClr val="00B0F0"/>
                </a:solidFill>
              </a:rPr>
              <a:t>1.</a:t>
            </a:r>
            <a:r>
              <a:rPr lang="zh-CN" altLang="en-US" sz="1800" dirty="0">
                <a:solidFill>
                  <a:srgbClr val="00B0F0"/>
                </a:solidFill>
              </a:rPr>
              <a:t>共同进步的小伙伴</a:t>
            </a:r>
            <a:r>
              <a:rPr lang="en-US" altLang="zh-CN" sz="1800" dirty="0">
                <a:solidFill>
                  <a:srgbClr val="00B0F0"/>
                </a:solidFill>
              </a:rPr>
              <a:t>     2.</a:t>
            </a:r>
            <a:r>
              <a:rPr lang="zh-CN" altLang="en-US" sz="1800" dirty="0">
                <a:solidFill>
                  <a:srgbClr val="00B0F0"/>
                </a:solidFill>
              </a:rPr>
              <a:t> 思路拓宽上的引路人</a:t>
            </a:r>
            <a:endParaRPr lang="en-US" altLang="zh-CN" sz="1600" dirty="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5" r="1688" b="54"/>
          <a:stretch>
            <a:fillRect/>
          </a:stretch>
        </p:blipFill>
        <p:spPr>
          <a:xfrm>
            <a:off x="5652120" y="959684"/>
            <a:ext cx="3491880" cy="3244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14:vortex dir="r"/>
      </p:transition>
    </mc:Choice>
    <mc:Fallback>
      <p:transition spd="slow" advTm="2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771550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姓名：</a:t>
            </a:r>
            <a:r>
              <a:rPr lang="zh-CN" altLang="en-US" sz="2000" b="1" dirty="0"/>
              <a:t>邢庭华</a:t>
            </a:r>
            <a:endParaRPr lang="en-US" altLang="zh-CN" sz="2000" b="1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产地：</a:t>
            </a:r>
            <a:r>
              <a:rPr lang="zh-CN" altLang="en-US" sz="2000" b="1" dirty="0"/>
              <a:t>上海</a:t>
            </a:r>
            <a:r>
              <a:rPr lang="en-US" altLang="zh-CN" sz="2000" b="1" dirty="0"/>
              <a:t>  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年龄：</a:t>
            </a:r>
            <a:r>
              <a:rPr lang="en-US" altLang="zh-CN" sz="2000" b="1" dirty="0"/>
              <a:t>28  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星座：</a:t>
            </a:r>
            <a:r>
              <a:rPr lang="zh-CN" altLang="en-US" sz="2000" b="1" dirty="0"/>
              <a:t>双子</a:t>
            </a:r>
            <a:endParaRPr lang="en-US" altLang="zh-CN" sz="2000" b="1" dirty="0"/>
          </a:p>
          <a:p>
            <a:pPr>
              <a:buNone/>
            </a:pPr>
            <a:r>
              <a:rPr lang="zh-CN" altLang="en-US" sz="2000" b="1" dirty="0"/>
              <a:t>有房有车有存款的“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三有青年</a:t>
            </a:r>
            <a:r>
              <a:rPr lang="zh-CN" altLang="en-US" sz="2000" b="1" dirty="0"/>
              <a:t>”</a:t>
            </a:r>
            <a:endParaRPr lang="en-US" altLang="zh-CN" sz="2000" b="1" dirty="0"/>
          </a:p>
          <a:p>
            <a:pPr>
              <a:buNone/>
            </a:pPr>
            <a:r>
              <a:rPr lang="zh-CN" altLang="en-US" sz="2000" b="1" dirty="0"/>
              <a:t>无纹身、无女票、无不良嗜好的“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三无老实人</a:t>
            </a:r>
            <a:r>
              <a:rPr lang="zh-CN" altLang="en-US" sz="2000" b="1" dirty="0"/>
              <a:t>”</a:t>
            </a:r>
            <a:endParaRPr lang="en-US" altLang="zh-CN" sz="2000" b="1" dirty="0"/>
          </a:p>
          <a:p>
            <a:pPr>
              <a:buNone/>
            </a:pPr>
            <a:r>
              <a:rPr lang="zh-CN" altLang="en-US" sz="2000" b="1" dirty="0"/>
              <a:t>远大志向： 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无情的赚钱机器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爱好：</a:t>
            </a:r>
            <a:r>
              <a:rPr lang="zh-CN" altLang="en-US" sz="2000" b="1" dirty="0"/>
              <a:t>旅游、密室、剧本杀、保龄球、话剧、健身</a:t>
            </a:r>
            <a:endParaRPr lang="en-US" altLang="zh-CN" sz="2000" b="1" dirty="0"/>
          </a:p>
          <a:p>
            <a:pPr>
              <a:buNone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Title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：</a:t>
            </a:r>
            <a:r>
              <a:rPr lang="zh-CN" altLang="en-US" sz="2000" b="1" dirty="0"/>
              <a:t>亚太区海运产品经理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提供服务：</a:t>
            </a:r>
            <a:r>
              <a:rPr lang="zh-CN" altLang="en-US" sz="2000" b="1" dirty="0"/>
              <a:t>提供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打篮球刷成就</a:t>
            </a:r>
            <a:r>
              <a:rPr lang="zh-CN" altLang="en-US" sz="2000" b="1" dirty="0"/>
              <a:t>服务</a:t>
            </a:r>
            <a:endParaRPr lang="en-US" altLang="zh-CN" sz="2000" b="1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zh-CN" altLang="en-US" sz="2000" b="1" dirty="0"/>
              <a:t>舱位！舱位！舱位！ 不差钱！ </a:t>
            </a:r>
            <a:r>
              <a:rPr lang="zh-CN" altLang="en-US" sz="2400" b="1" dirty="0"/>
              <a:t>不差钱！</a:t>
            </a:r>
            <a:r>
              <a:rPr lang="zh-CN" altLang="en-US" sz="2000" b="1" dirty="0"/>
              <a:t> </a:t>
            </a:r>
            <a:r>
              <a:rPr lang="zh-CN" altLang="en-US" b="1" dirty="0"/>
              <a:t>不差钱！</a:t>
            </a:r>
            <a:endParaRPr lang="en-US" altLang="zh-C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68" y="987574"/>
            <a:ext cx="1876277" cy="2448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14:vortex dir="r"/>
      </p:transition>
    </mc:Choice>
    <mc:Fallback>
      <p:transition spd="slow" advTm="2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771550"/>
            <a:ext cx="6336704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姓名：徐亮</a:t>
            </a:r>
            <a:endParaRPr lang="en-US" altLang="zh-CN" sz="2000" b="1" dirty="0">
              <a:solidFill>
                <a:schemeClr val="tx2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爱弹吉他爱唱歌；铁杆</a:t>
            </a:r>
            <a:r>
              <a:rPr lang="en-US" altLang="zh-CN" sz="2000" b="1" dirty="0">
                <a:solidFill>
                  <a:schemeClr val="tx2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NBA</a:t>
            </a:r>
            <a:r>
              <a:rPr lang="zh-CN" altLang="en-US" sz="2000" b="1" dirty="0">
                <a:solidFill>
                  <a:schemeClr val="tx2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球迷；喜欢打篮球，</a:t>
            </a:r>
            <a:endParaRPr lang="en-US" altLang="zh-CN" sz="2000" b="1" dirty="0">
              <a:solidFill>
                <a:schemeClr val="tx2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但是多年未打打得很菜，俗称“又菜又爱玩”。</a:t>
            </a:r>
            <a:endParaRPr lang="en-US" altLang="zh-CN" sz="2000" b="1" dirty="0">
              <a:solidFill>
                <a:schemeClr val="tx2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 @ </a:t>
            </a:r>
            <a:r>
              <a:rPr lang="en-US" altLang="zh-CN" sz="2000" dirty="0" err="1">
                <a:solidFill>
                  <a:srgbClr val="FFC000"/>
                </a:solidFill>
              </a:rPr>
              <a:t>liangliangxul</a:t>
            </a:r>
            <a:r>
              <a:rPr lang="en-US" altLang="zh-CN" sz="2000" dirty="0">
                <a:solidFill>
                  <a:srgbClr val="FFC000"/>
                </a:solidFill>
              </a:rPr>
              <a:t> 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>
                <a:latin typeface="+mn-ea"/>
              </a:rPr>
              <a:t>上海其美设计的一名设计师</a:t>
            </a:r>
            <a:endParaRPr lang="en-US" altLang="zh-CN" sz="2000" dirty="0">
              <a:latin typeface="+mn-ea"/>
            </a:endParaRPr>
          </a:p>
          <a:p>
            <a:pPr>
              <a:buNone/>
            </a:pPr>
            <a:r>
              <a:rPr lang="zh-CN" altLang="en-US" sz="2000" dirty="0">
                <a:latin typeface="+mn-ea"/>
              </a:rPr>
              <a:t>第二产业：专业捧哏；专业</a:t>
            </a:r>
            <a:r>
              <a:rPr lang="en-US" altLang="zh-CN" sz="2000" dirty="0">
                <a:latin typeface="+mn-ea"/>
              </a:rPr>
              <a:t>PS</a:t>
            </a:r>
            <a:r>
              <a:rPr lang="zh-CN" altLang="en-US" sz="2000" dirty="0">
                <a:latin typeface="+mn-ea"/>
              </a:rPr>
              <a:t>，万物皆可</a:t>
            </a:r>
            <a:r>
              <a:rPr lang="en-US" altLang="zh-CN" sz="2000" dirty="0">
                <a:latin typeface="+mn-ea"/>
              </a:rPr>
              <a:t>P</a:t>
            </a:r>
            <a:r>
              <a:rPr lang="zh-CN" altLang="en-US" sz="2000" dirty="0">
                <a:latin typeface="+mn-ea"/>
              </a:rPr>
              <a:t>！</a:t>
            </a:r>
            <a:endParaRPr lang="en-US" altLang="zh-CN" sz="2000" dirty="0">
              <a:solidFill>
                <a:srgbClr val="FFC000"/>
              </a:solidFill>
              <a:latin typeface="+mn-ea"/>
            </a:endParaRPr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zh-CN" altLang="en-US" sz="2000" dirty="0">
                <a:solidFill>
                  <a:srgbClr val="00B0F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各种花式捧哏，能够把你捧上天。</a:t>
            </a:r>
            <a:endParaRPr lang="en-US" altLang="zh-CN" sz="2000" b="1" dirty="0">
              <a:solidFill>
                <a:srgbClr val="00B0F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zh-CN" altLang="en-US" sz="2000" dirty="0">
                <a:solidFill>
                  <a:srgbClr val="00B0F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组队一起打篮球吧！！！</a:t>
            </a:r>
            <a:endParaRPr lang="en-US" altLang="zh-CN" sz="2000" dirty="0">
              <a:solidFill>
                <a:srgbClr val="00B0F0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5586" r="5044" b="25000"/>
          <a:stretch>
            <a:fillRect/>
          </a:stretch>
        </p:blipFill>
        <p:spPr>
          <a:xfrm>
            <a:off x="5220072" y="1921727"/>
            <a:ext cx="976109" cy="10981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" t="-1" b="4322"/>
          <a:stretch>
            <a:fillRect/>
          </a:stretch>
        </p:blipFill>
        <p:spPr>
          <a:xfrm>
            <a:off x="6445651" y="915566"/>
            <a:ext cx="2328878" cy="3110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14:vortex dir="r"/>
      </p:transition>
    </mc:Choice>
    <mc:Fallback>
      <p:transition spd="slow" advTm="2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p>
            <a:pPr>
              <a:buNone/>
            </a:pPr>
            <a:r>
              <a:rPr lang="zh-CN" altLang="zh-CN" sz="2000" b="1" dirty="0"/>
              <a:t>肖立恒</a:t>
            </a:r>
            <a:endParaRPr lang="zh-CN" altLang="zh-CN" sz="2000" b="1" dirty="0"/>
          </a:p>
          <a:p>
            <a:pPr>
              <a:buNone/>
            </a:pPr>
            <a:r>
              <a:rPr lang="zh-CN" altLang="zh-CN" sz="2000" b="1" dirty="0">
                <a:solidFill>
                  <a:srgbClr val="92D050"/>
                </a:solidFill>
              </a:rPr>
              <a:t>伪</a:t>
            </a:r>
            <a:r>
              <a:rPr lang="zh-CN" altLang="zh-CN" sz="2000" b="1" dirty="0">
                <a:solidFill>
                  <a:srgbClr val="92D050"/>
                </a:solidFill>
              </a:rPr>
              <a:t>“</a:t>
            </a:r>
            <a:r>
              <a:rPr lang="en-US" altLang="zh-CN" sz="2000" b="1" dirty="0">
                <a:solidFill>
                  <a:srgbClr val="92D050"/>
                </a:solidFill>
              </a:rPr>
              <a:t>9</a:t>
            </a:r>
            <a:r>
              <a:rPr lang="en-US" altLang="zh-CN" sz="2000" b="1" dirty="0">
                <a:solidFill>
                  <a:srgbClr val="92D050"/>
                </a:solidFill>
              </a:rPr>
              <a:t>0</a:t>
            </a:r>
            <a:r>
              <a:rPr lang="zh-CN" altLang="zh-CN" sz="2000" b="1" dirty="0">
                <a:solidFill>
                  <a:srgbClr val="92D050"/>
                </a:solidFill>
              </a:rPr>
              <a:t>“</a:t>
            </a:r>
            <a:r>
              <a:rPr lang="zh-CN" altLang="zh-CN" sz="2000" b="1" dirty="0">
                <a:solidFill>
                  <a:srgbClr val="92D050"/>
                </a:solidFill>
              </a:rPr>
              <a:t>后</a:t>
            </a:r>
            <a:r>
              <a:rPr lang="zh-CN" altLang="zh-CN" sz="2000" b="1" dirty="0">
                <a:solidFill>
                  <a:srgbClr val="92D050"/>
                </a:solidFill>
              </a:rPr>
              <a:t>，</a:t>
            </a:r>
            <a:r>
              <a:rPr lang="zh-CN" altLang="zh-CN" sz="2000" b="1" dirty="0">
                <a:solidFill>
                  <a:srgbClr val="92D050"/>
                </a:solidFill>
              </a:rPr>
              <a:t>黑暗料理</a:t>
            </a:r>
            <a:r>
              <a:rPr lang="zh-CN" altLang="zh-CN" sz="2000" b="1" dirty="0">
                <a:solidFill>
                  <a:srgbClr val="92D050"/>
                </a:solidFill>
              </a:rPr>
              <a:t>家</a:t>
            </a:r>
            <a:r>
              <a:rPr lang="zh-CN" altLang="zh-CN" sz="2000" b="1" dirty="0">
                <a:solidFill>
                  <a:srgbClr val="92D050"/>
                </a:solidFill>
              </a:rPr>
              <a:t>，</a:t>
            </a:r>
            <a:r>
              <a:rPr lang="zh-CN" altLang="zh-CN" sz="2000" b="1" dirty="0">
                <a:solidFill>
                  <a:srgbClr val="92D050"/>
                </a:solidFill>
              </a:rPr>
              <a:t>话题终结者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@</a:t>
            </a:r>
            <a:r>
              <a:rPr lang="en-US" altLang="zh-CN" sz="2000" dirty="0" err="1">
                <a:solidFill>
                  <a:srgbClr val="FFC000"/>
                </a:solidFill>
              </a:rPr>
              <a:t>M</a:t>
            </a:r>
            <a:r>
              <a:rPr lang="en-US" altLang="zh-CN" sz="2000" dirty="0" err="1">
                <a:solidFill>
                  <a:srgbClr val="FFC000"/>
                </a:solidFill>
              </a:rPr>
              <a:t>a</a:t>
            </a:r>
            <a:r>
              <a:rPr lang="en-US" altLang="zh-CN" sz="2000" dirty="0" err="1">
                <a:solidFill>
                  <a:srgbClr val="FFC000"/>
                </a:solidFill>
              </a:rPr>
              <a:t>r</a:t>
            </a:r>
            <a:r>
              <a:rPr lang="en-US" altLang="zh-CN" sz="2000" dirty="0" err="1">
                <a:solidFill>
                  <a:srgbClr val="FFC000"/>
                </a:solidFill>
              </a:rPr>
              <a:t>k</a:t>
            </a:r>
            <a:r>
              <a:rPr lang="en-US" altLang="zh-CN" sz="2000" dirty="0" err="1">
                <a:solidFill>
                  <a:srgbClr val="FFC000"/>
                </a:solidFill>
              </a:rPr>
              <a:t>X</a:t>
            </a:r>
            <a:r>
              <a:rPr lang="en-US" altLang="zh-CN" sz="2000" dirty="0" err="1">
                <a:solidFill>
                  <a:srgbClr val="FFC000"/>
                </a:solidFill>
              </a:rPr>
              <a:t>0</a:t>
            </a:r>
            <a:r>
              <a:rPr lang="en-US" altLang="zh-CN" sz="2000" dirty="0" err="1">
                <a:solidFill>
                  <a:srgbClr val="FFC000"/>
                </a:solidFill>
              </a:rPr>
              <a:t>3</a:t>
            </a:r>
            <a:r>
              <a:rPr lang="en-US" altLang="zh-CN" sz="2000" dirty="0" err="1">
                <a:solidFill>
                  <a:srgbClr val="FFC000"/>
                </a:solidFill>
              </a:rPr>
              <a:t>2</a:t>
            </a:r>
            <a:r>
              <a:rPr lang="en-US" altLang="zh-CN" sz="2000" dirty="0" err="1">
                <a:solidFill>
                  <a:srgbClr val="FFC000"/>
                </a:solidFill>
              </a:rPr>
              <a:t>8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zh-CN" sz="2000" dirty="0"/>
              <a:t>特斯拉</a:t>
            </a:r>
            <a:r>
              <a:rPr lang="en-US" altLang="zh-CN" sz="2000" dirty="0"/>
              <a:t>(</a:t>
            </a:r>
            <a:r>
              <a:rPr lang="zh-CN" altLang="zh-CN" sz="2000" dirty="0"/>
              <a:t>上海</a:t>
            </a:r>
            <a:r>
              <a:rPr lang="en-US" altLang="zh-CN" sz="2000" dirty="0"/>
              <a:t>)</a:t>
            </a:r>
            <a:r>
              <a:rPr lang="zh-CN" altLang="zh-CN" sz="2000" dirty="0"/>
              <a:t>有限公司</a:t>
            </a:r>
            <a:r>
              <a:rPr lang="zh-CN" altLang="en-US" sz="2000" dirty="0"/>
              <a:t>（</a:t>
            </a:r>
            <a:r>
              <a:rPr lang="zh-CN" altLang="zh-CN" sz="2000" dirty="0"/>
              <a:t>资深分析师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K</a:t>
            </a:r>
            <a:r>
              <a:rPr lang="en-US" altLang="zh-CN" sz="2000" dirty="0">
                <a:solidFill>
                  <a:srgbClr val="00B0F0"/>
                </a:solidFill>
              </a:rPr>
              <a:t>A</a:t>
            </a:r>
            <a:r>
              <a:rPr lang="en-US" altLang="zh-CN" sz="2000" dirty="0">
                <a:solidFill>
                  <a:srgbClr val="00B0F0"/>
                </a:solidFill>
              </a:rPr>
              <a:t>S</a:t>
            </a:r>
            <a:r>
              <a:rPr lang="en-US" altLang="zh-CN" sz="2000" dirty="0">
                <a:solidFill>
                  <a:srgbClr val="00B0F0"/>
                </a:solidFill>
              </a:rPr>
              <a:t>E</a:t>
            </a:r>
            <a:r>
              <a:rPr lang="zh-CN" altLang="zh-CN" sz="2000" dirty="0">
                <a:solidFill>
                  <a:srgbClr val="00B0F0"/>
                </a:solidFill>
              </a:rPr>
              <a:t>香氛</a:t>
            </a:r>
            <a:r>
              <a:rPr lang="zh-CN" altLang="zh-CN" sz="2000" dirty="0">
                <a:solidFill>
                  <a:srgbClr val="00B0F0"/>
                </a:solidFill>
              </a:rPr>
              <a:t>系列</a:t>
            </a:r>
            <a:r>
              <a:rPr lang="zh-CN" altLang="zh-CN" sz="2000" dirty="0">
                <a:solidFill>
                  <a:srgbClr val="00B0F0"/>
                </a:solidFill>
              </a:rPr>
              <a:t>代购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2.</a:t>
            </a:r>
            <a:r>
              <a:rPr lang="en-US" altLang="zh-CN" dirty="0">
                <a:solidFill>
                  <a:srgbClr val="00B0F0"/>
                </a:solidFill>
              </a:rPr>
              <a:t> </a:t>
            </a:r>
            <a:r>
              <a:rPr lang="zh-CN" altLang="zh-CN" dirty="0">
                <a:solidFill>
                  <a:srgbClr val="00B0F0"/>
                </a:solidFill>
              </a:rPr>
              <a:t>简历</a:t>
            </a:r>
            <a:r>
              <a:rPr lang="zh-CN" altLang="zh-CN" dirty="0">
                <a:solidFill>
                  <a:srgbClr val="00B0F0"/>
                </a:solidFill>
              </a:rPr>
              <a:t>精修</a:t>
            </a:r>
            <a:r>
              <a:rPr lang="zh-CN" altLang="zh-CN" dirty="0">
                <a:solidFill>
                  <a:srgbClr val="00B0F0"/>
                </a:solidFill>
              </a:rPr>
              <a:t>服务</a:t>
            </a:r>
            <a:r>
              <a:rPr lang="en-US" altLang="zh-CN" dirty="0">
                <a:solidFill>
                  <a:srgbClr val="00B0F0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 </a:t>
            </a:r>
            <a:endParaRPr lang="en-US" altLang="zh-CN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zh-CN" altLang="zh-CN" sz="2000" dirty="0">
                <a:solidFill>
                  <a:srgbClr val="00B0F0"/>
                </a:solidFill>
              </a:rPr>
              <a:t>剧本杀</a:t>
            </a:r>
            <a:r>
              <a:rPr lang="zh-CN" altLang="zh-CN" sz="2000" dirty="0">
                <a:solidFill>
                  <a:srgbClr val="00B0F0"/>
                </a:solidFill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</a:rPr>
              <a:t>撸猫</a:t>
            </a:r>
            <a:r>
              <a:rPr lang="zh-CN" altLang="zh-CN" sz="2000" dirty="0">
                <a:solidFill>
                  <a:srgbClr val="00B0F0"/>
                </a:solidFill>
              </a:rPr>
              <a:t>爱好者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2</a:t>
            </a:r>
            <a:r>
              <a:rPr lang="en-US" altLang="zh-CN" sz="2000" dirty="0">
                <a:solidFill>
                  <a:srgbClr val="00B0F0"/>
                </a:solidFill>
              </a:rPr>
              <a:t>.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zh-CN" altLang="zh-CN" sz="2000" dirty="0">
                <a:solidFill>
                  <a:srgbClr val="00B0F0"/>
                </a:solidFill>
              </a:rPr>
              <a:t>待</a:t>
            </a:r>
            <a:r>
              <a:rPr lang="zh-CN" altLang="zh-CN" sz="2000" dirty="0">
                <a:solidFill>
                  <a:srgbClr val="00B0F0"/>
                </a:solidFill>
              </a:rPr>
              <a:t>挖掘</a:t>
            </a:r>
            <a:r>
              <a:rPr lang="zh-CN" altLang="zh-CN" sz="2000" dirty="0">
                <a:solidFill>
                  <a:srgbClr val="00B0F0"/>
                </a:solidFill>
              </a:rPr>
              <a:t>。</a:t>
            </a:r>
            <a:r>
              <a:rPr lang="zh-CN" altLang="zh-CN" sz="2000" dirty="0">
                <a:solidFill>
                  <a:srgbClr val="00B0F0"/>
                </a:solidFill>
              </a:rPr>
              <a:t>。</a:t>
            </a:r>
            <a:r>
              <a:rPr lang="zh-CN" altLang="zh-CN" sz="2000" dirty="0">
                <a:solidFill>
                  <a:srgbClr val="00B0F0"/>
                </a:solidFill>
              </a:rPr>
              <a:t>。</a:t>
            </a:r>
            <a:r>
              <a:rPr lang="zh-CN" altLang="zh-CN" sz="2000" dirty="0">
                <a:solidFill>
                  <a:srgbClr val="00B0F0"/>
                </a:solidFill>
              </a:rPr>
              <a:t>（</a:t>
            </a:r>
            <a:r>
              <a:rPr lang="zh-CN" altLang="zh-CN" sz="2000" dirty="0">
                <a:solidFill>
                  <a:srgbClr val="00B0F0"/>
                </a:solidFill>
              </a:rPr>
              <a:t>财富自由</a:t>
            </a:r>
            <a:r>
              <a:rPr lang="zh-CN" altLang="zh-CN" sz="2000" dirty="0">
                <a:solidFill>
                  <a:srgbClr val="00B0F0"/>
                </a:solidFill>
              </a:rPr>
              <a:t>的</a:t>
            </a:r>
            <a:r>
              <a:rPr lang="zh-CN" altLang="zh-CN" sz="2000" dirty="0">
                <a:solidFill>
                  <a:srgbClr val="00B0F0"/>
                </a:solidFill>
              </a:rPr>
              <a:t>机会</a:t>
            </a:r>
            <a:r>
              <a:rPr lang="zh-CN" altLang="zh-CN" sz="2000" dirty="0">
                <a:solidFill>
                  <a:srgbClr val="00B0F0"/>
                </a:solidFill>
              </a:rPr>
              <a:t>？</a:t>
            </a:r>
            <a:r>
              <a:rPr lang="zh-CN" altLang="zh-CN" sz="2000" dirty="0">
                <a:solidFill>
                  <a:srgbClr val="00B0F0"/>
                </a:solidFill>
              </a:rPr>
              <a:t>）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r>
              <a:rPr lang="en-US" altLang="zh-CN" sz="2000" dirty="0">
                <a:solidFill>
                  <a:srgbClr val="00B0F0"/>
                </a:solidFill>
              </a:rPr>
              <a:t> 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2097159" name="图片 2097158"/>
          <p:cNvPicPr/>
          <p:nvPr/>
        </p:nvPicPr>
        <p:blipFill>
          <a:blip r:embed="rId1"/>
          <a:stretch>
            <a:fillRect/>
          </a:stretch>
        </p:blipFill>
        <p:spPr>
          <a:xfrm>
            <a:off x="5705764" y="843558"/>
            <a:ext cx="3144246" cy="31524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79130" y="6276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陈洋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善良 正直 热爱生活 喜欢旅游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Young-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</a:rPr>
              <a:t>Orz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1800" dirty="0"/>
              <a:t>赛默飞世尔科技（中国）有限公司（市场营销）</a:t>
            </a:r>
            <a:endParaRPr lang="en-US" altLang="zh-CN" sz="1800" dirty="0"/>
          </a:p>
          <a:p>
            <a:pPr>
              <a:buNone/>
            </a:pPr>
            <a:r>
              <a:rPr lang="zh-CN" altLang="en-US" sz="1800" dirty="0"/>
              <a:t>第二产业：开发中，</a:t>
            </a:r>
            <a:r>
              <a:rPr lang="en-US" altLang="zh-CN" sz="1800" dirty="0"/>
              <a:t>(</a:t>
            </a:r>
            <a:r>
              <a:rPr lang="zh-CN" altLang="en-US" sz="1800" dirty="0"/>
              <a:t>自媒体</a:t>
            </a:r>
            <a:r>
              <a:rPr lang="en-US" altLang="zh-CN" sz="1800" dirty="0"/>
              <a:t>/</a:t>
            </a:r>
            <a:r>
              <a:rPr lang="zh-CN" altLang="en-US" sz="1800" dirty="0"/>
              <a:t>视频剪辑</a:t>
            </a:r>
            <a:r>
              <a:rPr lang="en-US" altLang="zh-CN" sz="1800" dirty="0"/>
              <a:t>/</a:t>
            </a:r>
            <a:r>
              <a:rPr lang="zh-CN" altLang="en-US" sz="1800" dirty="0"/>
              <a:t>宣传片制作）</a:t>
            </a:r>
            <a:endParaRPr lang="en-US" altLang="zh-CN" sz="18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百搭小伙伴一枚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2. </a:t>
            </a:r>
            <a:r>
              <a:rPr lang="zh-CN" altLang="en-US" dirty="0">
                <a:solidFill>
                  <a:srgbClr val="00B0F0"/>
                </a:solidFill>
              </a:rPr>
              <a:t>家住虹口，有车，欢迎上课拼车，你开就行</a:t>
            </a:r>
            <a:endParaRPr lang="en-US" altLang="zh-CN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zh-CN" altLang="en-US" sz="2000" b="1" dirty="0">
                <a:solidFill>
                  <a:srgbClr val="00B0F0"/>
                </a:solidFill>
              </a:rPr>
              <a:t>可靠的组长带飞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3" name="Picture 2" descr="日常练摊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843558"/>
            <a:ext cx="2016224" cy="2682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2000">
        <p15:prstTrans prst="curtains"/>
      </p:transition>
    </mc:Choice>
    <mc:Fallback>
      <p:transition spd="slow" advTm="2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9"/>
            <a:ext cx="5904656" cy="352839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1800" dirty="0">
                <a:latin typeface="+mj-ea"/>
                <a:ea typeface="+mj-ea"/>
              </a:rPr>
              <a:t>姓名：闫晓波</a:t>
            </a:r>
            <a:endParaRPr lang="en-US" altLang="zh-CN" sz="1800" dirty="0">
              <a:latin typeface="+mj-ea"/>
              <a:ea typeface="+mj-ea"/>
            </a:endParaRPr>
          </a:p>
          <a:p>
            <a:pPr>
              <a:buNone/>
            </a:pPr>
            <a:r>
              <a:rPr lang="zh-CN" altLang="en-US" sz="1800" dirty="0">
                <a:latin typeface="+mj-ea"/>
                <a:ea typeface="+mj-ea"/>
              </a:rPr>
              <a:t>性别：男</a:t>
            </a:r>
            <a:endParaRPr lang="en-US" altLang="zh-CN" sz="1800" dirty="0">
              <a:latin typeface="+mj-ea"/>
              <a:ea typeface="+mj-ea"/>
            </a:endParaRPr>
          </a:p>
          <a:p>
            <a:pPr>
              <a:buNone/>
            </a:pPr>
            <a:r>
              <a:rPr lang="zh-CN" altLang="en-US" sz="1800" dirty="0">
                <a:latin typeface="+mj-ea"/>
                <a:ea typeface="+mj-ea"/>
              </a:rPr>
              <a:t>生肖：鼠</a:t>
            </a:r>
            <a:endParaRPr lang="en-US" altLang="zh-CN" sz="1800" dirty="0">
              <a:latin typeface="+mj-ea"/>
              <a:ea typeface="+mj-ea"/>
            </a:endParaRPr>
          </a:p>
          <a:p>
            <a:pPr>
              <a:buNone/>
            </a:pPr>
            <a:r>
              <a:rPr lang="zh-CN" altLang="en-US" sz="1800" dirty="0">
                <a:latin typeface="+mj-ea"/>
              </a:rPr>
              <a:t>籍贯：河北石家庄</a:t>
            </a:r>
            <a:endParaRPr lang="en-US" altLang="zh-CN" sz="1800" dirty="0">
              <a:latin typeface="+mj-ea"/>
            </a:endParaRPr>
          </a:p>
          <a:p>
            <a:pPr>
              <a:buNone/>
            </a:pPr>
            <a:r>
              <a:rPr lang="zh-CN" altLang="en-US" sz="1800" dirty="0">
                <a:latin typeface="+mj-ea"/>
              </a:rPr>
              <a:t>现居住地：上海浦东康桥</a:t>
            </a:r>
            <a:endParaRPr lang="en-US" altLang="zh-CN" sz="1800" dirty="0">
              <a:latin typeface="+mj-ea"/>
            </a:endParaRPr>
          </a:p>
          <a:p>
            <a:pPr>
              <a:buNone/>
            </a:pPr>
            <a:r>
              <a:rPr lang="zh-CN" altLang="en-US" sz="1800" dirty="0">
                <a:latin typeface="+mj-ea"/>
              </a:rPr>
              <a:t>自我评价：无趣素人一枚</a:t>
            </a:r>
            <a:endParaRPr lang="en-US" altLang="zh-CN" sz="1800" dirty="0">
              <a:latin typeface="+mj-ea"/>
            </a:endParaRPr>
          </a:p>
          <a:p>
            <a:pPr>
              <a:buNone/>
            </a:pPr>
            <a:r>
              <a:rPr lang="zh-CN" altLang="en-US" sz="1800" dirty="0">
                <a:latin typeface="+mj-ea"/>
              </a:rPr>
              <a:t>个人爱好：篮球</a:t>
            </a:r>
            <a:r>
              <a:rPr lang="en-US" altLang="zh-CN" sz="1800" dirty="0">
                <a:latin typeface="+mj-ea"/>
              </a:rPr>
              <a:t>+</a:t>
            </a:r>
            <a:r>
              <a:rPr lang="zh-CN" altLang="en-US" sz="1800" dirty="0">
                <a:latin typeface="+mj-ea"/>
              </a:rPr>
              <a:t>乒乓球菜鸟爱好者</a:t>
            </a:r>
            <a:endParaRPr lang="en-US" altLang="zh-CN" sz="1800" dirty="0">
              <a:latin typeface="+mj-ea"/>
            </a:endParaRPr>
          </a:p>
          <a:p>
            <a:pPr>
              <a:buNone/>
            </a:pPr>
            <a:r>
              <a:rPr lang="zh-CN" altLang="en-US" sz="1800" dirty="0">
                <a:latin typeface="+mj-ea"/>
              </a:rPr>
              <a:t>个人财富：贤惠老婆</a:t>
            </a:r>
            <a:r>
              <a:rPr lang="en-US" altLang="zh-CN" sz="1800" dirty="0">
                <a:latin typeface="+mj-ea"/>
              </a:rPr>
              <a:t>+</a:t>
            </a:r>
            <a:r>
              <a:rPr lang="zh-CN" altLang="en-US" sz="1800" dirty="0">
                <a:latin typeface="+mj-ea"/>
              </a:rPr>
              <a:t>帅气儿子</a:t>
            </a:r>
            <a:r>
              <a:rPr lang="en-US" altLang="zh-CN" sz="1800" dirty="0">
                <a:latin typeface="+mj-ea"/>
              </a:rPr>
              <a:t>+</a:t>
            </a:r>
            <a:r>
              <a:rPr lang="zh-CN" altLang="en-US" sz="1800" dirty="0">
                <a:latin typeface="+mj-ea"/>
              </a:rPr>
              <a:t>可爱女儿各一枚</a:t>
            </a:r>
            <a:endParaRPr lang="en-US" altLang="zh-CN" sz="1800" dirty="0">
              <a:latin typeface="+mj-ea"/>
            </a:endParaRPr>
          </a:p>
          <a:p>
            <a:pPr>
              <a:buNone/>
            </a:pPr>
            <a:r>
              <a:rPr lang="zh-CN" altLang="en-US" sz="1800" dirty="0">
                <a:latin typeface="+mj-ea"/>
              </a:rPr>
              <a:t>工作单位：</a:t>
            </a:r>
            <a:r>
              <a:rPr lang="zh-CN" altLang="en-US" sz="1800" dirty="0">
                <a:latin typeface="+mj-ea"/>
                <a:ea typeface="+mj-ea"/>
              </a:rPr>
              <a:t>德明通讯（上海）股份有限公司</a:t>
            </a:r>
            <a:endParaRPr lang="en-US" altLang="zh-CN" sz="1800" dirty="0">
              <a:latin typeface="+mj-ea"/>
              <a:ea typeface="+mj-ea"/>
            </a:endParaRPr>
          </a:p>
          <a:p>
            <a:pPr>
              <a:buNone/>
            </a:pPr>
            <a:r>
              <a:rPr lang="zh-CN" altLang="en-US" sz="1800" dirty="0">
                <a:latin typeface="+mj-ea"/>
                <a:ea typeface="+mj-ea"/>
              </a:rPr>
              <a:t>担任职务：研发部硬件经理</a:t>
            </a:r>
            <a:endParaRPr lang="en-US" altLang="zh-CN" sz="1800" dirty="0">
              <a:latin typeface="+mj-ea"/>
              <a:ea typeface="+mj-ea"/>
            </a:endParaRPr>
          </a:p>
          <a:p>
            <a:pPr>
              <a:buNone/>
            </a:pPr>
            <a:endParaRPr lang="en-US" altLang="zh-CN" sz="2400" dirty="0">
              <a:latin typeface="+mn-ea"/>
            </a:endParaRPr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2160" y="843559"/>
            <a:ext cx="2422160" cy="3240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14:vortex dir="r"/>
      </p:transition>
    </mc:Choice>
    <mc:Fallback>
      <p:transition spd="slow" advTm="2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843558"/>
            <a:ext cx="6191433" cy="38164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805896"/>
            <a:ext cx="1440160" cy="19202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57650" y="2766256"/>
            <a:ext cx="16077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杨晔飞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专业领域：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健身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7685" y="3543397"/>
            <a:ext cx="1859014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希望大佬们带我：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各种体育运动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洗浴中心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王者荣耀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2000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於杰</a:t>
            </a:r>
            <a:r>
              <a:rPr lang="zh-CN" altLang="en-US" sz="2000" b="1">
                <a:solidFill>
                  <a:srgbClr val="92D050"/>
                </a:solidFill>
              </a:rPr>
              <a:t>骏 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 err="1">
                <a:solidFill>
                  <a:srgbClr val="FFC000"/>
                </a:solidFill>
              </a:rPr>
              <a:t>steedjj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东方财富信息股份有限公司（程序员）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简单证券，基金知识。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endParaRPr lang="en-US" altLang="zh-CN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暂无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843558"/>
            <a:ext cx="2448272" cy="3048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岳冰洁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mogu2568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产品经理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第二产业：个人号</a:t>
            </a:r>
            <a:r>
              <a:rPr lang="en-US" altLang="zh-CN" sz="2000" dirty="0"/>
              <a:t>《</a:t>
            </a:r>
            <a:r>
              <a:rPr lang="zh-CN" altLang="en-US" sz="2000" dirty="0"/>
              <a:t>增长产品经理</a:t>
            </a:r>
            <a:r>
              <a:rPr lang="en-US" altLang="zh-CN" sz="2000" dirty="0"/>
              <a:t>》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不卖保险，可提供寿险信息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zh-CN" altLang="en-US" sz="2000" dirty="0">
                <a:solidFill>
                  <a:srgbClr val="00B0F0"/>
                </a:solidFill>
              </a:rPr>
              <a:t>暂无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3" name="图片 2" descr="图片包含 室内, 桌子, 人, 女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51654"/>
            <a:ext cx="2522879" cy="3363838"/>
          </a:xfrm>
          <a:prstGeom prst="rect">
            <a:avLst/>
          </a:prstGeom>
        </p:spPr>
      </p:pic>
      <p:pic>
        <p:nvPicPr>
          <p:cNvPr id="7" name="图片 6" descr="长发的女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451435"/>
            <a:ext cx="1130300" cy="139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19622"/>
            <a:ext cx="2952328" cy="2977538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1501" t="36177" r="10101" b="28278"/>
          <a:stretch>
            <a:fillRect/>
          </a:stretch>
        </p:blipFill>
        <p:spPr>
          <a:xfrm>
            <a:off x="611560" y="3153976"/>
            <a:ext cx="1289228" cy="124318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03309" y="1203598"/>
            <a:ext cx="52565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/>
              <a:t>瑞金医院 计算机中心 测试新人</a:t>
            </a:r>
            <a:endParaRPr lang="en-US" altLang="zh-CN" sz="2000" dirty="0"/>
          </a:p>
          <a:p>
            <a:pPr>
              <a:buFont typeface="Arial" panose="020B0604020202020204" pitchFamily="34" charset="0"/>
              <a:buNone/>
            </a:pPr>
            <a:endParaRPr lang="en-US" altLang="zh-CN" sz="2000" dirty="0"/>
          </a:p>
          <a:p>
            <a:pPr>
              <a:buFont typeface="Arial" panose="020B0604020202020204" pitchFamily="34" charset="0"/>
              <a:buNone/>
            </a:pPr>
            <a:r>
              <a:rPr lang="zh-CN" altLang="en-US" sz="2000" dirty="0"/>
              <a:t>永远在减脂路上的年轻人</a:t>
            </a:r>
            <a:r>
              <a:rPr lang="en-US" altLang="zh-CN" sz="2000" dirty="0"/>
              <a:t>~ </a:t>
            </a:r>
            <a:r>
              <a:rPr lang="zh-CN" altLang="en-US" sz="2000" dirty="0"/>
              <a:t>张明珉</a:t>
            </a:r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张佩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猫奴； 擅长潜水；喜欢画画和拳击，却没有坚持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miss7-0908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上海比亚迪有限公司（</a:t>
            </a:r>
            <a:r>
              <a:rPr lang="en-US" altLang="zh-CN" sz="2000" dirty="0"/>
              <a:t>PM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zh-CN" altLang="en-US" sz="2000" b="1" dirty="0">
                <a:solidFill>
                  <a:srgbClr val="00B0F0"/>
                </a:solidFill>
              </a:rPr>
              <a:t>云吸猫；反面教材范例</a:t>
            </a:r>
            <a:r>
              <a:rPr lang="en-US" altLang="zh-CN" sz="2000" b="1" dirty="0">
                <a:solidFill>
                  <a:srgbClr val="00B0F0"/>
                </a:solidFill>
              </a:rPr>
              <a:t>~~~</a:t>
            </a:r>
            <a:r>
              <a:rPr lang="zh-CN" altLang="en-US" sz="2000" b="1" dirty="0">
                <a:solidFill>
                  <a:srgbClr val="00B0F0"/>
                </a:solidFill>
              </a:rPr>
              <a:t> </a:t>
            </a:r>
            <a:b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zh-CN" altLang="en-US" sz="2000" b="1" dirty="0">
                <a:solidFill>
                  <a:srgbClr val="00B0F0"/>
                </a:solidFill>
              </a:rPr>
              <a:t>互相激励的小伙伴（我太懒）；路搭子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7716" y="858362"/>
            <a:ext cx="2088232" cy="2562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203848" y="987574"/>
            <a:ext cx="7380312" cy="343584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4000" dirty="0">
                <a:solidFill>
                  <a:srgbClr val="002060"/>
                </a:solidFill>
              </a:rPr>
              <a:t>张晓菲</a:t>
            </a:r>
            <a:endParaRPr lang="en-US" altLang="zh-CN" sz="4000" dirty="0">
              <a:solidFill>
                <a:srgbClr val="002060"/>
              </a:solidFill>
            </a:endParaRPr>
          </a:p>
          <a:p>
            <a:pPr>
              <a:buNone/>
            </a:pPr>
            <a:endParaRPr lang="en-US" altLang="zh-CN" sz="10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英文名：</a:t>
            </a:r>
            <a:r>
              <a:rPr lang="en-US" altLang="zh-CN" sz="2000" dirty="0">
                <a:solidFill>
                  <a:srgbClr val="002060"/>
                </a:solidFill>
              </a:rPr>
              <a:t>Murphy     1986</a:t>
            </a:r>
            <a:r>
              <a:rPr lang="zh-CN" altLang="en-US" sz="2000" dirty="0">
                <a:solidFill>
                  <a:srgbClr val="002060"/>
                </a:solidFill>
              </a:rPr>
              <a:t>年</a:t>
            </a:r>
            <a:r>
              <a:rPr lang="en-US" altLang="zh-CN" sz="2000" dirty="0">
                <a:solidFill>
                  <a:srgbClr val="002060"/>
                </a:solidFill>
              </a:rPr>
              <a:t>9</a:t>
            </a:r>
            <a:r>
              <a:rPr lang="zh-CN" altLang="en-US" sz="2000" dirty="0">
                <a:solidFill>
                  <a:srgbClr val="002060"/>
                </a:solidFill>
              </a:rPr>
              <a:t>月 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工作：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工程项目管理（办公室，展厅，实验室类）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比较宅，喜欢安静。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002060"/>
                </a:solidFill>
              </a:rPr>
              <a:t>爱好：旅游，健身，美食，电影看书。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7574"/>
            <a:ext cx="2576885" cy="3435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14:prism/>
      </p:transition>
    </mc:Choice>
    <mc:Fallback>
      <p:transition spd="slow" advTm="2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9"/>
            <a:ext cx="4392488" cy="331236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0070C0"/>
                </a:solidFill>
              </a:rPr>
              <a:t>张奕哲</a:t>
            </a:r>
            <a:r>
              <a:rPr lang="en-US" altLang="zh-CN" sz="2000" b="1" dirty="0">
                <a:solidFill>
                  <a:srgbClr val="0070C0"/>
                </a:solidFill>
              </a:rPr>
              <a:t> Hans / 28</a:t>
            </a:r>
            <a:r>
              <a:rPr lang="zh-CN" altLang="en-US" sz="2000" b="1" dirty="0">
                <a:solidFill>
                  <a:srgbClr val="0070C0"/>
                </a:solidFill>
              </a:rPr>
              <a:t>岁未婚非单身</a:t>
            </a:r>
            <a:r>
              <a:rPr lang="en-US" altLang="zh-CN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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zh-CN" sz="1800" b="1" dirty="0"/>
          </a:p>
          <a:p>
            <a:pPr>
              <a:buNone/>
            </a:pPr>
            <a:r>
              <a:rPr lang="zh-CN" altLang="en-US" sz="1800" b="1" dirty="0"/>
              <a:t>行业：</a:t>
            </a:r>
            <a:endParaRPr lang="en-US" altLang="zh-CN" sz="1800" b="1" dirty="0"/>
          </a:p>
          <a:p>
            <a:pPr>
              <a:buNone/>
            </a:pPr>
            <a:r>
              <a:rPr lang="zh-CN" altLang="en-US" sz="1800" dirty="0"/>
              <a:t>德资汽车零部件企业产品经理</a:t>
            </a:r>
            <a:endParaRPr lang="en-US" altLang="zh-CN" sz="1800" dirty="0"/>
          </a:p>
          <a:p>
            <a:pPr>
              <a:buNone/>
            </a:pPr>
            <a:r>
              <a:rPr lang="zh-CN" altLang="en-US" sz="1800" b="1" dirty="0"/>
              <a:t>爱好：</a:t>
            </a:r>
            <a:endParaRPr lang="en-US" altLang="zh-CN" sz="1800" b="1" dirty="0"/>
          </a:p>
          <a:p>
            <a:pPr>
              <a:buNone/>
            </a:pPr>
            <a:r>
              <a:rPr lang="zh-CN" altLang="en-US" sz="1800" dirty="0"/>
              <a:t>篮球，摄影，徒步，自驾，桌游</a:t>
            </a:r>
            <a:r>
              <a:rPr lang="en-US" altLang="zh-CN" sz="1800" dirty="0"/>
              <a:t>…..</a:t>
            </a:r>
            <a:endParaRPr lang="en-US" altLang="zh-CN" sz="18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/>
              <a:t>家住嘉定南翔，欢迎蹭车</a:t>
            </a:r>
            <a:r>
              <a:rPr lang="en-US" altLang="zh-CN" sz="2000" b="1" dirty="0"/>
              <a:t>~~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45" y="843559"/>
            <a:ext cx="3744416" cy="2807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2000">
        <p14:pan dir="u"/>
      </p:transition>
    </mc:Choice>
    <mc:Fallback>
      <p:transition spd="slow" advTm="2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1949" y="21431"/>
            <a:ext cx="808196" cy="1009174"/>
          </a:xfrm>
          <a:prstGeom prst="rect">
            <a:avLst/>
          </a:prstGeom>
        </p:spPr>
      </p:pic>
      <p:pic>
        <p:nvPicPr>
          <p:cNvPr id="3" name="图片 2" descr="图片包含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8" t="13605" r="13100" b="13605"/>
          <a:stretch>
            <a:fillRect/>
          </a:stretch>
        </p:blipFill>
        <p:spPr>
          <a:xfrm>
            <a:off x="180752" y="1184583"/>
            <a:ext cx="4675669" cy="4070558"/>
          </a:xfrm>
          <a:prstGeom prst="rect">
            <a:avLst/>
          </a:prstGeom>
        </p:spPr>
      </p:pic>
      <p:sp>
        <p:nvSpPr>
          <p:cNvPr id="106" name="文本框 105"/>
          <p:cNvSpPr txBox="1"/>
          <p:nvPr/>
        </p:nvSpPr>
        <p:spPr>
          <a:xfrm>
            <a:off x="1662178" y="487485"/>
            <a:ext cx="4297680" cy="714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ea"/>
                <a:sym typeface="+mn-lt"/>
              </a:rPr>
              <a:t>欧力给！同学们！</a:t>
            </a:r>
            <a:endParaRPr kumimoji="0" lang="zh-CN" altLang="en-US" sz="405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彩云" panose="02010800040101010101" charset="-122"/>
              <a:ea typeface="华文彩云" panose="02010800040101010101" charset="-122"/>
              <a:cs typeface="+mn-ea"/>
              <a:sym typeface="+mn-lt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903668" y="2017874"/>
            <a:ext cx="3530108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同学们，让我们共同努力吧！时不我待，抓住每个当下，加油啊！</a:t>
            </a:r>
            <a:endParaRPr lang="zh-CN" altLang="en-US" dirty="0">
              <a:latin typeface="站酷快乐体2016修订版" panose="02010600030101010101" pitchFamily="2" charset="-122"/>
              <a:ea typeface="站酷快乐体2016修订版" panose="02010600030101010101" pitchFamily="2" charset="-122"/>
              <a:cs typeface="+mn-ea"/>
              <a:sym typeface="+mn-lt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+mn-ea"/>
                <a:sym typeface="+mn-lt"/>
              </a:rPr>
              <a:t>谢谢大家，我的自我介绍完了！</a:t>
            </a:r>
            <a:endParaRPr lang="zh-CN" altLang="en-US" dirty="0">
              <a:latin typeface="站酷快乐体2016修订版" panose="02010600030101010101" pitchFamily="2" charset="-122"/>
              <a:ea typeface="站酷快乐体2016修订版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10" name="图片 9" descr="卡通人物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10" y="1389365"/>
            <a:ext cx="3660258" cy="3660258"/>
          </a:xfrm>
          <a:prstGeom prst="rect">
            <a:avLst/>
          </a:prstGeom>
        </p:spPr>
      </p:pic>
      <p:pic>
        <p:nvPicPr>
          <p:cNvPr id="13" name="图片 12" descr="图片包含 游戏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2" y="119054"/>
            <a:ext cx="995900" cy="2021594"/>
          </a:xfrm>
          <a:prstGeom prst="rect">
            <a:avLst/>
          </a:prstGeom>
        </p:spPr>
      </p:pic>
      <p:pic>
        <p:nvPicPr>
          <p:cNvPr id="14" name="图片 13" descr="图片包含 白色, 黑暗, 黑色, 表面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7" b="43036"/>
          <a:stretch>
            <a:fillRect/>
          </a:stretch>
        </p:blipFill>
        <p:spPr>
          <a:xfrm>
            <a:off x="-285754" y="611561"/>
            <a:ext cx="1826979" cy="874339"/>
          </a:xfrm>
          <a:prstGeom prst="rect">
            <a:avLst/>
          </a:prstGeom>
        </p:spPr>
      </p:pic>
      <p:pic>
        <p:nvPicPr>
          <p:cNvPr id="15" name="图片 14" descr="图片包含 白色, 黑暗, 黑色, 表面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7" b="43036"/>
          <a:stretch>
            <a:fillRect/>
          </a:stretch>
        </p:blipFill>
        <p:spPr>
          <a:xfrm>
            <a:off x="8121091" y="506186"/>
            <a:ext cx="2320121" cy="111034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960" y="-15240"/>
            <a:ext cx="9265920" cy="5173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2000">
        <p14:pan dir="u"/>
      </p:transition>
    </mc:Choice>
    <mc:Fallback>
      <p:transition spd="slow" advTm="2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赵秀玲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</a:rPr>
              <a:t>zhaoxiuling289598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FFC000"/>
                </a:solidFill>
              </a:rPr>
              <a:t>百威公司技术</a:t>
            </a:r>
            <a:r>
              <a:rPr lang="zh-CN" altLang="en-US" sz="2000" dirty="0">
                <a:solidFill>
                  <a:srgbClr val="FFC000"/>
                </a:solidFill>
              </a:rPr>
              <a:t>部</a:t>
            </a:r>
            <a:r>
              <a:rPr lang="en-US" altLang="zh-CN" sz="2000" dirty="0">
                <a:solidFill>
                  <a:srgbClr val="FFC000"/>
                </a:solidFill>
              </a:rPr>
              <a:t>程序员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en-US" altLang="zh-CN" dirty="0">
                <a:solidFill>
                  <a:srgbClr val="00B0F0"/>
                </a:solidFill>
              </a:rPr>
              <a:t>爱好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技术</a:t>
            </a:r>
            <a:r>
              <a:rPr lang="zh-CN" altLang="en-US" dirty="0">
                <a:solidFill>
                  <a:srgbClr val="00B0F0"/>
                </a:solidFill>
              </a:rPr>
              <a:t>，</a:t>
            </a:r>
            <a:r>
              <a:rPr lang="en-US" altLang="zh-CN" dirty="0">
                <a:solidFill>
                  <a:srgbClr val="00B0F0"/>
                </a:solidFill>
              </a:rPr>
              <a:t>读书</a:t>
            </a:r>
            <a:r>
              <a:rPr lang="zh-CN" altLang="en-US" dirty="0">
                <a:solidFill>
                  <a:srgbClr val="00B0F0"/>
                </a:solidFill>
              </a:rPr>
              <a:t>，</a:t>
            </a:r>
            <a:r>
              <a:rPr lang="en-US" altLang="zh-CN" dirty="0">
                <a:solidFill>
                  <a:srgbClr val="00B0F0"/>
                </a:solidFill>
              </a:rPr>
              <a:t>古筝</a:t>
            </a:r>
            <a:r>
              <a:rPr lang="zh-CN" altLang="en-US" dirty="0">
                <a:solidFill>
                  <a:srgbClr val="00B0F0"/>
                </a:solidFill>
              </a:rPr>
              <a:t>。</a:t>
            </a:r>
            <a:endParaRPr lang="zh-CN" altLang="en-US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B0F0"/>
                </a:solidFill>
              </a:rPr>
              <a:t>寻求</a:t>
            </a:r>
            <a:r>
              <a:rPr lang="zh-CN" altLang="en-US" sz="2000" dirty="0">
                <a:solidFill>
                  <a:srgbClr val="00B0F0"/>
                </a:solidFill>
              </a:rPr>
              <a:t>：</a:t>
            </a:r>
            <a:r>
              <a:rPr lang="en-US" altLang="zh-CN" sz="2000" dirty="0">
                <a:solidFill>
                  <a:srgbClr val="00B0F0"/>
                </a:solidFill>
              </a:rPr>
              <a:t>同行朋友 一起交流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endParaRPr lang="zh-CN" altLang="en-US" sz="2000" dirty="0">
              <a:solidFill>
                <a:srgbClr val="00B0F0"/>
              </a:solidFill>
            </a:endParaRPr>
          </a:p>
        </p:txBody>
      </p:sp>
      <p:pic>
        <p:nvPicPr>
          <p:cNvPr id="6" name="Picture 3" descr="/private/var/mobile/Containers/Data/Application/751C4671-8064-43C7-898C-5E00CAE7B3FA/tmp/insert_image_tmp_dir/2021-05-31 08:48:54.996000.png2021-05-31 08:48:54.99600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89134" y="882953"/>
            <a:ext cx="2285395" cy="304419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2000">
        <p14:pan dir="u"/>
      </p:transition>
    </mc:Choice>
    <mc:Fallback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42630" y="685443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一般吃货，网球小白（</a:t>
            </a:r>
            <a:r>
              <a:rPr lang="zh-CN" altLang="en-US" sz="1200" b="1" dirty="0">
                <a:solidFill>
                  <a:srgbClr val="92D050"/>
                </a:solidFill>
              </a:rPr>
              <a:t>一直拥有提升的心，也在付诸行动</a:t>
            </a:r>
            <a:r>
              <a:rPr lang="zh-CN" altLang="en-US" sz="2000" b="1" dirty="0">
                <a:solidFill>
                  <a:srgbClr val="92D050"/>
                </a:solidFill>
              </a:rPr>
              <a:t>），健身（</a:t>
            </a:r>
            <a:r>
              <a:rPr lang="zh-CN" altLang="en-US" sz="1200" b="1" dirty="0">
                <a:solidFill>
                  <a:srgbClr val="92D050"/>
                </a:solidFill>
              </a:rPr>
              <a:t>酱油组</a:t>
            </a:r>
            <a:r>
              <a:rPr lang="zh-CN" altLang="en-US" sz="2000" b="1" dirty="0">
                <a:solidFill>
                  <a:srgbClr val="92D050"/>
                </a:solidFill>
              </a:rPr>
              <a:t>），</a:t>
            </a:r>
            <a:endParaRPr lang="zh-CN" altLang="en-US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很有“大佬范”</a:t>
            </a:r>
            <a:r>
              <a:rPr lang="zh-CN" altLang="en-US" sz="2000" b="1" dirty="0">
                <a:solidFill>
                  <a:srgbClr val="92D050"/>
                </a:solidFill>
                <a:sym typeface="+mn-ea"/>
              </a:rPr>
              <a:t>（</a:t>
            </a:r>
            <a:r>
              <a:rPr lang="zh-CN" altLang="en-US" sz="1200" b="1" dirty="0">
                <a:solidFill>
                  <a:srgbClr val="92D050"/>
                </a:solidFill>
                <a:sym typeface="+mn-ea"/>
              </a:rPr>
              <a:t>主要是气质，实际就是个打工人</a:t>
            </a:r>
            <a:r>
              <a:rPr lang="zh-CN" altLang="en-US" sz="2000" b="1" dirty="0">
                <a:solidFill>
                  <a:srgbClr val="92D050"/>
                </a:solidFill>
                <a:sym typeface="+mn-ea"/>
              </a:rPr>
              <a:t>）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C00000"/>
                </a:solidFill>
              </a:rPr>
              <a:t>微信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：</a:t>
            </a:r>
            <a:r>
              <a:rPr lang="en-US" altLang="zh-CN" sz="2000">
                <a:solidFill>
                  <a:srgbClr val="FFC000"/>
                </a:solidFill>
              </a:rPr>
              <a:t>yeyue0124     </a:t>
            </a:r>
            <a:r>
              <a:rPr lang="zh-CN" altLang="en-US" sz="2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陈颖   女   </a:t>
            </a:r>
            <a:r>
              <a:rPr lang="en-US" altLang="zh-CN" sz="2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28</a:t>
            </a:r>
            <a:r>
              <a:rPr lang="zh-CN" altLang="en-US" sz="20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岁</a:t>
            </a:r>
            <a:endParaRPr lang="en-US" altLang="zh-CN" sz="2000">
              <a:solidFill>
                <a:srgbClr val="FFC000"/>
              </a:solidFill>
            </a:endParaRPr>
          </a:p>
          <a:p>
            <a:pPr>
              <a:buNone/>
            </a:pPr>
            <a:endParaRPr lang="zh-CN" altLang="en-US" sz="2000" dirty="0"/>
          </a:p>
          <a:p>
            <a:pPr>
              <a:buNone/>
            </a:pPr>
            <a:r>
              <a:rPr lang="zh-CN" altLang="en-US" sz="2000" dirty="0"/>
              <a:t>上海欧冶供应线有限公司（欧冶循环宝事业部 产品经理）</a:t>
            </a:r>
            <a:endParaRPr lang="zh-CN" altLang="en-US" sz="2000" dirty="0"/>
          </a:p>
          <a:p>
            <a:pPr>
              <a:buNone/>
            </a:pPr>
            <a:r>
              <a:rPr lang="zh-CN" altLang="en-US" sz="2000" dirty="0"/>
              <a:t>主要产品：</a:t>
            </a:r>
            <a:r>
              <a:rPr lang="zh-CN" altLang="en-US" sz="1800" b="1" dirty="0">
                <a:solidFill>
                  <a:srgbClr val="00B0F0"/>
                </a:solidFill>
              </a:rPr>
              <a:t>钢铁可利用材</a:t>
            </a:r>
            <a:r>
              <a:rPr lang="en-US" altLang="zh-CN" sz="1800" b="1" dirty="0">
                <a:solidFill>
                  <a:srgbClr val="00B0F0"/>
                </a:solidFill>
                <a:sym typeface="+mn-ea"/>
              </a:rPr>
              <a:t>B2B</a:t>
            </a:r>
            <a:r>
              <a:rPr lang="zh-CN" altLang="en-US" sz="1800" b="1" dirty="0">
                <a:solidFill>
                  <a:srgbClr val="00B0F0"/>
                </a:solidFill>
                <a:sym typeface="+mn-ea"/>
              </a:rPr>
              <a:t>电商平台</a:t>
            </a:r>
            <a:endParaRPr lang="en-US" altLang="zh-CN" sz="1800" b="1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dirty="0"/>
              <a:t>第二产业：</a:t>
            </a:r>
            <a:r>
              <a:rPr lang="zh-CN" altLang="en-US" sz="1600" dirty="0">
                <a:solidFill>
                  <a:srgbClr val="00B0F0"/>
                </a:solidFill>
              </a:rPr>
              <a:t>暂无</a:t>
            </a:r>
            <a:endParaRPr lang="en-US" altLang="zh-CN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rgbClr val="C00000"/>
                </a:solidFill>
              </a:rPr>
              <a:t>提供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可与大家一块健身，打网球，其他运动。</a:t>
            </a:r>
            <a:endParaRPr lang="zh-CN" altLang="en-US" sz="20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00B0F0"/>
                </a:solidFill>
              </a:rPr>
              <a:t>             </a:t>
            </a:r>
            <a:r>
              <a:rPr lang="en-US" altLang="zh-CN" sz="2000" dirty="0">
                <a:solidFill>
                  <a:srgbClr val="00B0F0"/>
                </a:solidFill>
              </a:rPr>
              <a:t>2. </a:t>
            </a:r>
            <a:r>
              <a:rPr lang="zh-CN" altLang="en-US" sz="2000" dirty="0">
                <a:solidFill>
                  <a:srgbClr val="00B0F0"/>
                </a:solidFill>
              </a:rPr>
              <a:t>组团一块做点项目，活动呀</a:t>
            </a:r>
            <a:endParaRPr lang="zh-CN" altLang="en-US" dirty="0">
              <a:solidFill>
                <a:srgbClr val="00B0F0"/>
              </a:solidFill>
            </a:endParaRPr>
          </a:p>
          <a:p>
            <a:pPr marL="342900" lvl="0" indent="-342900">
              <a:buNone/>
            </a:pPr>
            <a:r>
              <a:rPr lang="zh-CN" altLang="en-US" sz="2000" b="1" dirty="0">
                <a:solidFill>
                  <a:srgbClr val="C00000"/>
                </a:solidFill>
              </a:rPr>
              <a:t>寻求</a:t>
            </a:r>
            <a:r>
              <a:rPr lang="zh-CN" altLang="en-US" sz="2000" b="1" dirty="0">
                <a:solidFill>
                  <a:srgbClr val="00B0F0"/>
                </a:solidFill>
              </a:rPr>
              <a:t>：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zh-CN" altLang="en-US" sz="2000" dirty="0">
                <a:solidFill>
                  <a:srgbClr val="00B0F0"/>
                </a:solidFill>
              </a:rPr>
              <a:t>老公一枚</a:t>
            </a:r>
            <a:r>
              <a:rPr lang="en-US" altLang="zh-CN" sz="2000" dirty="0">
                <a:solidFill>
                  <a:srgbClr val="00B0F0"/>
                </a:solidFill>
              </a:rPr>
              <a:t>     2.</a:t>
            </a:r>
            <a:r>
              <a:rPr lang="zh-CN" altLang="en-US" sz="2000" dirty="0">
                <a:solidFill>
                  <a:srgbClr val="00B0F0"/>
                </a:solidFill>
              </a:rPr>
              <a:t>可发展的第二产业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4640" y="1181735"/>
            <a:ext cx="2429510" cy="3483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2000">
        <p15:prstTrans prst="curtains"/>
      </p:transition>
    </mc:Choice>
    <mc:Fallback>
      <p:transition spd="slow" advTm="2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/>
        </p:nvSpPr>
        <p:spPr>
          <a:xfrm>
            <a:off x="251520" y="843558"/>
            <a:ext cx="7380312" cy="3980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豪放的文艺人，糙女，江湖人称“西门吹雪”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@clarissazhou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虹口区某公立九年一贯制学校（学校教师、行政）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第二产业：摄影、视频制作、平面设计、新媒体小编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家有儿女可以沟通学校相关事宜。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2. </a:t>
            </a:r>
            <a:r>
              <a:rPr lang="zh-CN" altLang="en-US" dirty="0">
                <a:solidFill>
                  <a:srgbClr val="00B0F0"/>
                </a:solidFill>
              </a:rPr>
              <a:t>家住徐汇龙华，可以供车</a:t>
            </a:r>
            <a:endParaRPr lang="en-US" altLang="zh-CN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zh-CN" altLang="en-US" sz="2000" dirty="0">
                <a:solidFill>
                  <a:srgbClr val="00B0F0"/>
                </a:solidFill>
              </a:rPr>
              <a:t>致富之道</a:t>
            </a:r>
            <a:r>
              <a:rPr lang="en-US" altLang="zh-CN" sz="2000" dirty="0">
                <a:solidFill>
                  <a:srgbClr val="00B0F0"/>
                </a:solidFill>
              </a:rPr>
              <a:t> 2. </a:t>
            </a:r>
            <a:r>
              <a:rPr lang="zh-CN" altLang="en-US" sz="2000" dirty="0">
                <a:solidFill>
                  <a:srgbClr val="00B0F0"/>
                </a:solidFill>
                <a:sym typeface="+mn-ea"/>
              </a:rPr>
              <a:t>致富之道</a:t>
            </a:r>
            <a:r>
              <a:rPr lang="en-US" altLang="zh-CN" sz="2000" dirty="0">
                <a:solidFill>
                  <a:srgbClr val="00B0F0"/>
                </a:solidFill>
              </a:rPr>
              <a:t> 3. </a:t>
            </a:r>
            <a:r>
              <a:rPr lang="zh-CN" altLang="en-US" sz="2000" dirty="0">
                <a:solidFill>
                  <a:srgbClr val="00B0F0"/>
                </a:solidFill>
                <a:sym typeface="+mn-ea"/>
              </a:rPr>
              <a:t>致富之道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39790" y="1131570"/>
            <a:ext cx="3098165" cy="30251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215" y="339725"/>
            <a:ext cx="110109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None/>
            </a:pPr>
            <a:r>
              <a:rPr lang="zh-CN" altLang="en-US" sz="2400" b="1"/>
              <a:t>周霭雪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prism isContent="1"/>
      </p:transition>
    </mc:Choice>
    <mc:Fallback>
      <p:transition spd="slow" advTm="2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82075" y="70004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endParaRPr 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sz="2000" b="1" dirty="0">
                <a:solidFill>
                  <a:srgbClr val="92D050"/>
                </a:solidFill>
              </a:rPr>
              <a:t>姓名：朱李栋</a:t>
            </a:r>
            <a:endParaRPr 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endParaRPr lang="zh-CN" alt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zhulidong101716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sz="2000" dirty="0"/>
              <a:t>工作于上海市第五人民医院</a:t>
            </a:r>
            <a:endParaRPr lang="zh-CN" sz="2000" dirty="0"/>
          </a:p>
          <a:p>
            <a:pPr>
              <a:buNone/>
            </a:pPr>
            <a:r>
              <a:rPr lang="en-US" altLang="zh-CN" sz="2000" dirty="0"/>
              <a:t>   </a:t>
            </a:r>
            <a:r>
              <a:rPr lang="zh-CN" sz="2000" dirty="0"/>
              <a:t>设备科科员</a:t>
            </a:r>
            <a:r>
              <a:rPr lang="en-US" altLang="zh-CN" sz="2000" dirty="0"/>
              <a:t>  </a:t>
            </a:r>
            <a:r>
              <a:rPr lang="zh-CN" altLang="en-US" sz="2000" dirty="0"/>
              <a:t>社畜一枚</a:t>
            </a:r>
            <a:endParaRPr lang="zh-CN" altLang="en-US" sz="2000" dirty="0">
              <a:solidFill>
                <a:srgbClr val="00B0F0"/>
              </a:solidFill>
            </a:endParaRPr>
          </a:p>
          <a:p>
            <a:pPr>
              <a:buNone/>
            </a:pPr>
            <a:endParaRPr lang="zh-CN" altLang="en-US" sz="20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dirty="0">
                <a:solidFill>
                  <a:srgbClr val="00B0F0"/>
                </a:solidFill>
              </a:rPr>
              <a:t>未来三年向各位大佬好好学习，请多多指教！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pic>
        <p:nvPicPr>
          <p:cNvPr id="2" name="图片 1" descr="30ef421711049eb598e959b975dc7a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4615" y="818515"/>
            <a:ext cx="2196465" cy="3505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prism isContent="1"/>
      </p:transition>
    </mc:Choice>
    <mc:Fallback>
      <p:transition spd="slow" advTm="2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/>
              <a:t>朱君麒</a:t>
            </a:r>
            <a:endParaRPr lang="zh-CN" altLang="en-US" sz="2000" b="1" dirty="0"/>
          </a:p>
          <a:p>
            <a:pPr>
              <a:buNone/>
            </a:pPr>
            <a:r>
              <a:rPr lang="en-US" altLang="zh-CN" sz="4000" b="1" dirty="0">
                <a:solidFill>
                  <a:srgbClr val="FB95DB"/>
                </a:solidFill>
              </a:rPr>
              <a:t>Kylin</a:t>
            </a:r>
            <a:endParaRPr lang="zh-CN" altLang="en-US" sz="4000" b="1" dirty="0">
              <a:solidFill>
                <a:srgbClr val="FB95DB"/>
              </a:solidFill>
            </a:endParaRPr>
          </a:p>
          <a:p>
            <a:pPr>
              <a:buNone/>
            </a:pPr>
            <a:endParaRPr lang="zh-CN" altLang="en-US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内向与外向 双重性格型技术宅，乐天派程序媛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@</a:t>
            </a:r>
            <a:r>
              <a:rPr lang="en-US" altLang="zh-CN" sz="2000" dirty="0" err="1">
                <a:solidFill>
                  <a:srgbClr val="FFC000"/>
                </a:solidFill>
              </a:rPr>
              <a:t>pink_qilin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上海某数字科技有限公司（后端开发攻城狮）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第二产业：</a:t>
            </a:r>
            <a:endParaRPr lang="zh-CN" altLang="en-US" sz="2000" dirty="0"/>
          </a:p>
          <a:p>
            <a:pPr>
              <a:buNone/>
            </a:pPr>
            <a:r>
              <a:rPr lang="zh-CN" altLang="en-US" sz="2000" dirty="0"/>
              <a:t>开源技术项目参与者、</a:t>
            </a:r>
            <a:r>
              <a:rPr lang="en-US" altLang="zh-CN" sz="2000" dirty="0"/>
              <a:t>up</a:t>
            </a:r>
            <a:r>
              <a:rPr lang="zh-CN" altLang="en-US" sz="2000" dirty="0"/>
              <a:t>主、技术文档翻译组织参与者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zh-CN" altLang="en-US" sz="2000" dirty="0">
                <a:solidFill>
                  <a:srgbClr val="00B0F0"/>
                </a:solidFill>
              </a:rPr>
              <a:t>有关于软件开发相关需求可以找我哟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6080" y="843280"/>
            <a:ext cx="1918335" cy="340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prism isContent="1"/>
      </p:transition>
    </mc:Choice>
    <mc:Fallback>
      <p:transition spd="slow" advTm="2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07375" y="70004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chemeClr val="tx1"/>
                </a:solidFill>
              </a:rPr>
              <a:t>朱啸天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喜欢打羽毛球，比较宅，可以叫我</a:t>
            </a:r>
            <a:r>
              <a:rPr lang="en-US" altLang="zh-CN" sz="2000" b="1" dirty="0">
                <a:solidFill>
                  <a:srgbClr val="92D050"/>
                </a:solidFill>
              </a:rPr>
              <a:t>”</a:t>
            </a:r>
            <a:r>
              <a:rPr lang="zh-CN" altLang="en-US" sz="2000" b="1" dirty="0">
                <a:solidFill>
                  <a:srgbClr val="92D050"/>
                </a:solidFill>
                <a:sym typeface="+mn-ea"/>
              </a:rPr>
              <a:t>啸天</a:t>
            </a:r>
            <a:r>
              <a:rPr lang="en-US" altLang="zh-CN" sz="2000" b="1" dirty="0">
                <a:solidFill>
                  <a:srgbClr val="92D050"/>
                </a:solidFill>
              </a:rPr>
              <a:t>”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>
                <a:solidFill>
                  <a:srgbClr val="FFC000"/>
                </a:solidFill>
              </a:rPr>
              <a:t>@13901771578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上海洛济信息技术有限公司（</a:t>
            </a:r>
            <a:r>
              <a:rPr lang="en-US" altLang="zh-CN" sz="2000" dirty="0"/>
              <a:t>C#</a:t>
            </a:r>
            <a:r>
              <a:rPr lang="zh-CN" altLang="en-US" sz="2000" dirty="0"/>
              <a:t>程序员）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第二产业：</a:t>
            </a:r>
            <a:r>
              <a:rPr lang="zh-CN" sz="2000" dirty="0"/>
              <a:t>薅羊毛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排忧解难，</a:t>
            </a:r>
            <a:r>
              <a:rPr lang="zh-CN" sz="2000" dirty="0">
                <a:solidFill>
                  <a:srgbClr val="00B0F0"/>
                </a:solidFill>
              </a:rPr>
              <a:t>侃大山服务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2. </a:t>
            </a:r>
            <a:r>
              <a:rPr lang="zh-CN" altLang="en-US" dirty="0">
                <a:solidFill>
                  <a:srgbClr val="00B0F0"/>
                </a:solidFill>
              </a:rPr>
              <a:t>家住闸北，双休打羽毛球，提供随叫随到服务</a:t>
            </a:r>
            <a:endParaRPr lang="zh-CN" altLang="en-US" dirty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rgbClr val="00B0F0"/>
                </a:solidFill>
              </a:rPr>
              <a:t>3.</a:t>
            </a:r>
            <a:r>
              <a:rPr lang="zh-CN" altLang="en-US" dirty="0">
                <a:solidFill>
                  <a:srgbClr val="00B0F0"/>
                </a:solidFill>
              </a:rPr>
              <a:t>偶尔提供义工岗位</a:t>
            </a:r>
            <a:endParaRPr lang="en-US" altLang="zh-CN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zh-CN" altLang="en-US" sz="2000" dirty="0">
                <a:solidFill>
                  <a:srgbClr val="00B0F0"/>
                </a:solidFill>
              </a:rPr>
              <a:t>各路大神，交个朋友呗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pic>
        <p:nvPicPr>
          <p:cNvPr id="3" name="图片 2" descr="335fffefc12117eff69f1efa3dce6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8170" y="771525"/>
            <a:ext cx="2035175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prism isContent="1"/>
      </p:transition>
    </mc:Choice>
    <mc:Fallback>
      <p:transition spd="slow" advTm="2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0" y="879181"/>
            <a:ext cx="4572000" cy="90272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喜欢到处浪～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     搜寻美食，人文探索，旅行拍照。</a:t>
            </a:r>
            <a:endParaRPr lang="en-US" altLang="zh-CN" sz="2000" b="1" dirty="0">
              <a:solidFill>
                <a:srgbClr val="92D05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4088" y="858044"/>
            <a:ext cx="3779912" cy="31709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48241" y="4245423"/>
            <a:ext cx="20294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朱逊 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13661744363</a:t>
            </a:r>
            <a:endParaRPr lang="en-US" altLang="zh-CN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49491" y="3500963"/>
            <a:ext cx="1248128" cy="1039053"/>
            <a:chOff x="839928" y="2535225"/>
            <a:chExt cx="1248128" cy="1039053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839928" y="2535225"/>
              <a:ext cx="1235373" cy="294768"/>
            </a:xfrm>
            <a:prstGeom prst="roundRect">
              <a:avLst/>
            </a:prstGeom>
            <a:solidFill>
              <a:srgbClr val="0D88D9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r>
                <a:rPr kumimoji="0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虚拟化</a:t>
              </a:r>
              <a:endPara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9" name="组 10"/>
            <p:cNvGrpSpPr/>
            <p:nvPr/>
          </p:nvGrpSpPr>
          <p:grpSpPr>
            <a:xfrm>
              <a:off x="842743" y="2868181"/>
              <a:ext cx="1245313" cy="706097"/>
              <a:chOff x="4667080" y="4866020"/>
              <a:chExt cx="1245313" cy="706097"/>
            </a:xfrm>
          </p:grpSpPr>
          <p:grpSp>
            <p:nvGrpSpPr>
              <p:cNvPr id="10" name="Group 173"/>
              <p:cNvGrpSpPr/>
              <p:nvPr/>
            </p:nvGrpSpPr>
            <p:grpSpPr>
              <a:xfrm>
                <a:off x="4667080" y="5109751"/>
                <a:ext cx="1245313" cy="218631"/>
                <a:chOff x="407092" y="2767308"/>
                <a:chExt cx="642474" cy="166221"/>
              </a:xfrm>
            </p:grpSpPr>
            <p:sp>
              <p:nvSpPr>
                <p:cNvPr id="27" name="Rounded Rectangle 190"/>
                <p:cNvSpPr/>
                <p:nvPr/>
              </p:nvSpPr>
              <p:spPr>
                <a:xfrm>
                  <a:off x="407092" y="2767308"/>
                  <a:ext cx="642474" cy="166221"/>
                </a:xfrm>
                <a:prstGeom prst="roundRect">
                  <a:avLst>
                    <a:gd name="adj" fmla="val 15544"/>
                  </a:avLst>
                </a:prstGeom>
                <a:solidFill>
                  <a:schemeClr val="bg1">
                    <a:lumMod val="50000"/>
                  </a:scheme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28" name="Oval 191"/>
                <p:cNvSpPr/>
                <p:nvPr/>
              </p:nvSpPr>
              <p:spPr>
                <a:xfrm>
                  <a:off x="989801" y="2786216"/>
                  <a:ext cx="33618" cy="33618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29" name="Rounded Rectangle 192"/>
                <p:cNvSpPr/>
                <p:nvPr/>
              </p:nvSpPr>
              <p:spPr>
                <a:xfrm>
                  <a:off x="433240" y="2793496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0" name="Rounded Rectangle 193"/>
                <p:cNvSpPr/>
                <p:nvPr/>
              </p:nvSpPr>
              <p:spPr>
                <a:xfrm>
                  <a:off x="470560" y="2793496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31" name="Rounded Rectangle 194"/>
                <p:cNvSpPr/>
                <p:nvPr/>
              </p:nvSpPr>
              <p:spPr>
                <a:xfrm>
                  <a:off x="507880" y="2793496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1" name="Group 174"/>
              <p:cNvGrpSpPr/>
              <p:nvPr/>
            </p:nvGrpSpPr>
            <p:grpSpPr>
              <a:xfrm>
                <a:off x="4667080" y="5353486"/>
                <a:ext cx="1245313" cy="218631"/>
                <a:chOff x="407092" y="2961192"/>
                <a:chExt cx="642474" cy="166221"/>
              </a:xfrm>
            </p:grpSpPr>
            <p:sp>
              <p:nvSpPr>
                <p:cNvPr id="20" name="Rounded Rectangle 183"/>
                <p:cNvSpPr/>
                <p:nvPr/>
              </p:nvSpPr>
              <p:spPr>
                <a:xfrm>
                  <a:off x="407092" y="2961192"/>
                  <a:ext cx="642474" cy="166221"/>
                </a:xfrm>
                <a:prstGeom prst="roundRect">
                  <a:avLst>
                    <a:gd name="adj" fmla="val 15544"/>
                  </a:avLst>
                </a:prstGeom>
                <a:solidFill>
                  <a:srgbClr val="7F7F7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21" name="Rounded Rectangle 184"/>
                <p:cNvSpPr/>
                <p:nvPr/>
              </p:nvSpPr>
              <p:spPr>
                <a:xfrm>
                  <a:off x="433240" y="2989467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22" name="Rounded Rectangle 185"/>
                <p:cNvSpPr/>
                <p:nvPr/>
              </p:nvSpPr>
              <p:spPr>
                <a:xfrm>
                  <a:off x="470560" y="2989467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23" name="Rounded Rectangle 186"/>
                <p:cNvSpPr/>
                <p:nvPr/>
              </p:nvSpPr>
              <p:spPr>
                <a:xfrm>
                  <a:off x="507880" y="2989467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24" name="Rounded Rectangle 187"/>
                <p:cNvSpPr/>
                <p:nvPr/>
              </p:nvSpPr>
              <p:spPr>
                <a:xfrm>
                  <a:off x="545201" y="2989467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25" name="Rounded Rectangle 188"/>
                <p:cNvSpPr/>
                <p:nvPr/>
              </p:nvSpPr>
              <p:spPr>
                <a:xfrm>
                  <a:off x="582520" y="2989467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26" name="Oval 189"/>
                <p:cNvSpPr/>
                <p:nvPr/>
              </p:nvSpPr>
              <p:spPr>
                <a:xfrm>
                  <a:off x="989801" y="2987131"/>
                  <a:ext cx="33618" cy="33618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" name="Group 175"/>
              <p:cNvGrpSpPr/>
              <p:nvPr/>
            </p:nvGrpSpPr>
            <p:grpSpPr>
              <a:xfrm>
                <a:off x="4667080" y="4866020"/>
                <a:ext cx="1245313" cy="218631"/>
                <a:chOff x="407092" y="2590581"/>
                <a:chExt cx="642474" cy="166221"/>
              </a:xfrm>
            </p:grpSpPr>
            <p:sp>
              <p:nvSpPr>
                <p:cNvPr id="13" name="Rounded Rectangle 176"/>
                <p:cNvSpPr/>
                <p:nvPr/>
              </p:nvSpPr>
              <p:spPr>
                <a:xfrm>
                  <a:off x="407092" y="2590581"/>
                  <a:ext cx="642474" cy="166221"/>
                </a:xfrm>
                <a:prstGeom prst="roundRect">
                  <a:avLst>
                    <a:gd name="adj" fmla="val 15544"/>
                  </a:avLst>
                </a:prstGeom>
                <a:solidFill>
                  <a:srgbClr val="7F7F7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14" name="Rounded Rectangle 177"/>
                <p:cNvSpPr/>
                <p:nvPr/>
              </p:nvSpPr>
              <p:spPr>
                <a:xfrm>
                  <a:off x="433240" y="2616726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15" name="Rounded Rectangle 178"/>
                <p:cNvSpPr/>
                <p:nvPr/>
              </p:nvSpPr>
              <p:spPr>
                <a:xfrm>
                  <a:off x="470560" y="2616726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16" name="Rounded Rectangle 179"/>
                <p:cNvSpPr/>
                <p:nvPr/>
              </p:nvSpPr>
              <p:spPr>
                <a:xfrm>
                  <a:off x="507880" y="2616726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17" name="Rounded Rectangle 180"/>
                <p:cNvSpPr/>
                <p:nvPr/>
              </p:nvSpPr>
              <p:spPr>
                <a:xfrm>
                  <a:off x="545201" y="2616726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18" name="Rounded Rectangle 181"/>
                <p:cNvSpPr/>
                <p:nvPr/>
              </p:nvSpPr>
              <p:spPr>
                <a:xfrm>
                  <a:off x="582520" y="2616726"/>
                  <a:ext cx="18938" cy="113841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19" name="Oval 182"/>
                <p:cNvSpPr/>
                <p:nvPr/>
              </p:nvSpPr>
              <p:spPr>
                <a:xfrm>
                  <a:off x="989801" y="2616726"/>
                  <a:ext cx="33618" cy="33618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35" name="组合 34"/>
          <p:cNvGrpSpPr/>
          <p:nvPr/>
        </p:nvGrpSpPr>
        <p:grpSpPr>
          <a:xfrm>
            <a:off x="3071868" y="1907625"/>
            <a:ext cx="2199217" cy="1261533"/>
            <a:chOff x="1443252" y="2681642"/>
            <a:chExt cx="2199217" cy="1261533"/>
          </a:xfrm>
        </p:grpSpPr>
        <p:pic>
          <p:nvPicPr>
            <p:cNvPr id="32" name="Picture 27" descr="政务云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443252" y="2681642"/>
              <a:ext cx="2199217" cy="1261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文本框 32"/>
            <p:cNvSpPr txBox="1"/>
            <p:nvPr/>
          </p:nvSpPr>
          <p:spPr>
            <a:xfrm>
              <a:off x="1988862" y="308157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dirty="0"/>
                <a:t>政务云</a:t>
              </a:r>
              <a:endParaRPr kumimoji="1" lang="zh-CN" altLang="en-US" sz="2400" dirty="0"/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16" y="3055567"/>
            <a:ext cx="2509272" cy="113139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049652" y="341751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大数据</a:t>
            </a:r>
            <a:endParaRPr kumimoji="1" lang="zh-CN" altLang="en-US" sz="2400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38" name="内容占位符 2"/>
          <p:cNvSpPr txBox="1"/>
          <p:nvPr/>
        </p:nvSpPr>
        <p:spPr>
          <a:xfrm>
            <a:off x="96206" y="2133440"/>
            <a:ext cx="2975661" cy="7272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accent6"/>
                </a:solidFill>
              </a:rPr>
              <a:t>状态：技术转管理中～</a:t>
            </a:r>
            <a:endParaRPr lang="en-US" altLang="zh-CN" sz="2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2000">
        <p15:prstTrans prst="curtains"/>
      </p:transition>
    </mc:Choice>
    <mc:Fallback>
      <p:transition spd="slow" advTm="2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-164554"/>
            <a:ext cx="5068552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人间清醒</a:t>
            </a:r>
            <a:r>
              <a:rPr lang="en-US" altLang="zh-CN" sz="2000" b="1" dirty="0">
                <a:solidFill>
                  <a:srgbClr val="92D050"/>
                </a:solidFill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</a:rPr>
              <a:t>丁伟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b="1" dirty="0">
                <a:solidFill>
                  <a:srgbClr val="FFC000"/>
                </a:solidFill>
              </a:rPr>
              <a:t>Viki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2000" dirty="0"/>
              <a:t>延锋座椅有限公司 </a:t>
            </a:r>
            <a:r>
              <a:rPr lang="en-US" altLang="zh-CN" sz="2000" dirty="0"/>
              <a:t>HRBP/PM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第二产业：一直在寻觅</a:t>
            </a:r>
            <a:endParaRPr lang="en-US" altLang="zh-CN" sz="20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2000" dirty="0">
                <a:solidFill>
                  <a:srgbClr val="00B0F0"/>
                </a:solidFill>
              </a:rPr>
              <a:t>1. </a:t>
            </a:r>
            <a:r>
              <a:rPr lang="zh-CN" altLang="en-US" sz="2000" dirty="0">
                <a:solidFill>
                  <a:srgbClr val="00B0F0"/>
                </a:solidFill>
              </a:rPr>
              <a:t>运动搭档</a:t>
            </a:r>
            <a:r>
              <a:rPr lang="en-US" altLang="zh-CN" sz="2000" dirty="0">
                <a:solidFill>
                  <a:srgbClr val="00B0F0"/>
                </a:solidFill>
              </a:rPr>
              <a:t>/</a:t>
            </a:r>
            <a:r>
              <a:rPr lang="zh-CN" altLang="en-US" sz="2000" dirty="0">
                <a:solidFill>
                  <a:srgbClr val="00B0F0"/>
                </a:solidFill>
              </a:rPr>
              <a:t>毒鸡汤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B0F0"/>
                </a:solidFill>
              </a:rPr>
              <a:t>	       2. </a:t>
            </a:r>
            <a:r>
              <a:rPr lang="zh-CN" altLang="en-US" sz="2000" dirty="0">
                <a:solidFill>
                  <a:srgbClr val="00B0F0"/>
                </a:solidFill>
              </a:rPr>
              <a:t>家苏州，住浦东世纪大道，希望可以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en-US" altLang="zh-CN" sz="2000" dirty="0">
                <a:solidFill>
                  <a:srgbClr val="00B0F0"/>
                </a:solidFill>
              </a:rPr>
              <a:t>		</a:t>
            </a:r>
            <a:r>
              <a:rPr lang="zh-CN" altLang="en-US" sz="2000" dirty="0">
                <a:solidFill>
                  <a:srgbClr val="00B0F0"/>
                </a:solidFill>
              </a:rPr>
              <a:t>有顺风车拼车上课</a:t>
            </a:r>
            <a:endParaRPr lang="en-US" altLang="zh-CN" sz="20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dirty="0">
                <a:solidFill>
                  <a:srgbClr val="00B0F0"/>
                </a:solidFill>
              </a:rPr>
              <a:t>1.Soulmate    2.</a:t>
            </a:r>
            <a:r>
              <a:rPr lang="zh-CN" altLang="en-US" sz="2000" dirty="0">
                <a:solidFill>
                  <a:srgbClr val="00B0F0"/>
                </a:solidFill>
              </a:rPr>
              <a:t>副业搭档</a:t>
            </a:r>
            <a:endParaRPr lang="en-US" altLang="zh-CN" sz="2000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168" y="808896"/>
            <a:ext cx="2865675" cy="2895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prestige"/>
      </p:transition>
    </mc:Choice>
    <mc:Fallback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7380312" cy="39800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000" b="1" dirty="0"/>
              <a:t>    杜超</a:t>
            </a:r>
            <a:endParaRPr lang="en-US" altLang="zh-CN" sz="2000" b="1" dirty="0"/>
          </a:p>
          <a:p>
            <a:pPr>
              <a:buNone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1600" dirty="0">
                <a:solidFill>
                  <a:srgbClr val="FFC000"/>
                </a:solidFill>
              </a:rPr>
              <a:t>@</a:t>
            </a:r>
            <a:r>
              <a:rPr lang="en-US" altLang="zh-CN" sz="1600" dirty="0" err="1">
                <a:solidFill>
                  <a:srgbClr val="FFC000"/>
                </a:solidFill>
              </a:rPr>
              <a:t>Duchao_Leonie</a:t>
            </a:r>
            <a:endParaRPr lang="en-US" altLang="zh-CN" sz="16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zh-CN" altLang="en-US" sz="1800" dirty="0"/>
              <a:t>上海科华生物股份有限公司</a:t>
            </a:r>
            <a:r>
              <a:rPr lang="en-US" altLang="zh-CN" sz="1800" dirty="0"/>
              <a:t>(</a:t>
            </a:r>
            <a:r>
              <a:rPr lang="zh-CN" altLang="en-US" sz="1800" dirty="0"/>
              <a:t>分子诊断检验专员</a:t>
            </a:r>
            <a:r>
              <a:rPr lang="en-US" altLang="zh-CN" sz="1800" dirty="0"/>
              <a:t>)</a:t>
            </a:r>
            <a:endParaRPr lang="en-US" altLang="zh-CN" sz="1800" dirty="0"/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</a:rPr>
              <a:t>爱好：摄影、烘焙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</a:rPr>
              <a:t>入门</a:t>
            </a: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</a:rPr>
              <a:t>、抓昆虫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altLang="zh-CN" sz="1600" b="1" dirty="0">
                <a:solidFill>
                  <a:schemeClr val="accent2">
                    <a:lumMod val="75000"/>
                  </a:schemeClr>
                </a:solidFill>
              </a:rPr>
              <a:t>             </a:t>
            </a:r>
            <a:r>
              <a:rPr lang="zh-CN" altLang="en-US" sz="1600" b="1" dirty="0">
                <a:solidFill>
                  <a:schemeClr val="accent2">
                    <a:lumMod val="75000"/>
                  </a:schemeClr>
                </a:solidFill>
              </a:rPr>
              <a:t>对各种稀奇古怪、无法解释的事情比较感兴趣</a:t>
            </a:r>
            <a:endParaRPr lang="en-US" altLang="zh-CN" sz="16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altLang="zh-CN" sz="16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zh-CN" alt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144" y="987574"/>
            <a:ext cx="2322258" cy="3096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prestige"/>
      </p:transition>
    </mc:Choice>
    <mc:Fallback>
      <p:transition spd="slow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42844" y="785800"/>
            <a:ext cx="5820678" cy="379989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tx1"/>
                </a:solidFill>
              </a:rPr>
              <a:t>杜娟</a:t>
            </a:r>
            <a:endParaRPr lang="zh-CN" altLang="en-US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rgbClr val="92D050"/>
                </a:solidFill>
              </a:rPr>
              <a:t>热爱瑜伽、运动、旅游，好奇新鲜东西，多且肤浅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微信：</a:t>
            </a:r>
            <a:r>
              <a:rPr lang="en-US" altLang="zh-CN" sz="2000" dirty="0" err="1">
                <a:solidFill>
                  <a:srgbClr val="FFC000"/>
                </a:solidFill>
              </a:rPr>
              <a:t>feipaodetuzia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>
              <a:buNone/>
            </a:pPr>
            <a:endParaRPr lang="en-US" altLang="zh-CN" sz="2000" dirty="0"/>
          </a:p>
          <a:p>
            <a:pPr>
              <a:buNone/>
            </a:pPr>
            <a:r>
              <a:rPr lang="zh-CN" altLang="en-US" sz="2000" dirty="0"/>
              <a:t>乱入这个班级，目前在培训机构工作，后面换相关工作，欢迎引荐呀</a:t>
            </a:r>
            <a:endParaRPr lang="en-US" altLang="zh-CN" sz="2000" dirty="0"/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提供：</a:t>
            </a:r>
            <a:r>
              <a:rPr lang="en-US" altLang="zh-CN" sz="1600" dirty="0">
                <a:solidFill>
                  <a:srgbClr val="00B0F0"/>
                </a:solidFill>
              </a:rPr>
              <a:t>1.</a:t>
            </a:r>
            <a:r>
              <a:rPr lang="zh-CN" altLang="en-US" sz="1600" dirty="0">
                <a:solidFill>
                  <a:srgbClr val="00B0F0"/>
                </a:solidFill>
              </a:rPr>
              <a:t> 可以推荐家里有小朋友的教育辅导</a:t>
            </a:r>
            <a:endParaRPr lang="en-US" altLang="zh-CN" sz="16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en-US" altLang="zh-CN" sz="1600" dirty="0">
                <a:solidFill>
                  <a:srgbClr val="00B0F0"/>
                </a:solidFill>
              </a:rPr>
              <a:t>               2. </a:t>
            </a:r>
            <a:r>
              <a:rPr lang="zh-CN" altLang="en-US" sz="1600" dirty="0">
                <a:solidFill>
                  <a:srgbClr val="00B0F0"/>
                </a:solidFill>
              </a:rPr>
              <a:t>家住松江九亭，附近的同学可以一起拼车呀</a:t>
            </a:r>
            <a:endParaRPr lang="en-US" altLang="zh-CN" sz="1600" dirty="0">
              <a:solidFill>
                <a:srgbClr val="00B0F0"/>
              </a:solidFill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寻求：</a:t>
            </a:r>
            <a:r>
              <a:rPr lang="en-US" altLang="zh-CN" sz="2000" dirty="0">
                <a:solidFill>
                  <a:srgbClr val="00B0F0"/>
                </a:solidFill>
              </a:rPr>
              <a:t>1.</a:t>
            </a:r>
            <a:r>
              <a:rPr lang="zh-CN" altLang="en-US" sz="1600" dirty="0">
                <a:solidFill>
                  <a:srgbClr val="00B0F0"/>
                </a:solidFill>
              </a:rPr>
              <a:t>志同道合</a:t>
            </a:r>
            <a:r>
              <a:rPr lang="zh-CN" altLang="en-US" sz="1600">
                <a:solidFill>
                  <a:srgbClr val="00B0F0"/>
                </a:solidFill>
              </a:rPr>
              <a:t>的同学，团体活动聚会都会积极参加</a:t>
            </a:r>
            <a:endParaRPr lang="en-US" altLang="zh-CN" sz="1600" dirty="0">
              <a:solidFill>
                <a:srgbClr val="00B0F0"/>
              </a:solidFill>
            </a:endParaRPr>
          </a:p>
        </p:txBody>
      </p:sp>
      <p:pic>
        <p:nvPicPr>
          <p:cNvPr id="4" name="图片 3" descr="哈哈哈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061479" y="642924"/>
            <a:ext cx="3082521" cy="3929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prestige"/>
      </p:transition>
    </mc:Choice>
    <mc:Fallback>
      <p:transition spd="slow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124" y="987574"/>
            <a:ext cx="2281348" cy="3096344"/>
          </a:xfrm>
          <a:prstGeom prst="rect">
            <a:avLst/>
          </a:prstGeom>
        </p:spPr>
      </p:pic>
      <p:grpSp>
        <p:nvGrpSpPr>
          <p:cNvPr id="90" name="Group 48"/>
          <p:cNvGrpSpPr/>
          <p:nvPr/>
        </p:nvGrpSpPr>
        <p:grpSpPr>
          <a:xfrm>
            <a:off x="611560" y="1124586"/>
            <a:ext cx="760197" cy="739498"/>
            <a:chOff x="818242" y="241110"/>
            <a:chExt cx="1275759" cy="1241020"/>
          </a:xfrm>
          <a:effectLst>
            <a:outerShdw blurRad="50800" dist="88900" dir="2700000" algn="tl" rotWithShape="0">
              <a:prstClr val="black">
                <a:alpha val="34000"/>
              </a:prstClr>
            </a:outerShdw>
          </a:effectLst>
        </p:grpSpPr>
        <p:sp>
          <p:nvSpPr>
            <p:cNvPr id="91" name="Freeform 8"/>
            <p:cNvSpPr/>
            <p:nvPr/>
          </p:nvSpPr>
          <p:spPr bwMode="auto">
            <a:xfrm>
              <a:off x="818242" y="241110"/>
              <a:ext cx="1275759" cy="1241020"/>
            </a:xfrm>
            <a:prstGeom prst="ellipse">
              <a:avLst/>
            </a:prstGeom>
            <a:solidFill>
              <a:srgbClr val="404040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椭圆 23"/>
            <p:cNvSpPr/>
            <p:nvPr/>
          </p:nvSpPr>
          <p:spPr>
            <a:xfrm>
              <a:off x="1178379" y="550414"/>
              <a:ext cx="555483" cy="622410"/>
            </a:xfrm>
            <a:custGeom>
              <a:avLst/>
              <a:gdLst>
                <a:gd name="T0" fmla="*/ 1931 w 2597"/>
                <a:gd name="T1" fmla="*/ 807 h 2914"/>
                <a:gd name="T2" fmla="*/ 1741 w 2597"/>
                <a:gd name="T3" fmla="*/ 141 h 2914"/>
                <a:gd name="T4" fmla="*/ 1037 w 2597"/>
                <a:gd name="T5" fmla="*/ 90 h 2914"/>
                <a:gd name="T6" fmla="*/ 646 w 2597"/>
                <a:gd name="T7" fmla="*/ 436 h 2914"/>
                <a:gd name="T8" fmla="*/ 665 w 2597"/>
                <a:gd name="T9" fmla="*/ 807 h 2914"/>
                <a:gd name="T10" fmla="*/ 593 w 2597"/>
                <a:gd name="T11" fmla="*/ 1085 h 2914"/>
                <a:gd name="T12" fmla="*/ 989 w 2597"/>
                <a:gd name="T13" fmla="*/ 1588 h 2914"/>
                <a:gd name="T14" fmla="*/ 1298 w 2597"/>
                <a:gd name="T15" fmla="*/ 1696 h 2914"/>
                <a:gd name="T16" fmla="*/ 1608 w 2597"/>
                <a:gd name="T17" fmla="*/ 1588 h 2914"/>
                <a:gd name="T18" fmla="*/ 2003 w 2597"/>
                <a:gd name="T19" fmla="*/ 1085 h 2914"/>
                <a:gd name="T20" fmla="*/ 1874 w 2597"/>
                <a:gd name="T21" fmla="*/ 1052 h 2914"/>
                <a:gd name="T22" fmla="*/ 1766 w 2597"/>
                <a:gd name="T23" fmla="*/ 1173 h 2914"/>
                <a:gd name="T24" fmla="*/ 1517 w 2597"/>
                <a:gd name="T25" fmla="*/ 1490 h 2914"/>
                <a:gd name="T26" fmla="*/ 1156 w 2597"/>
                <a:gd name="T27" fmla="*/ 1536 h 2914"/>
                <a:gd name="T28" fmla="*/ 903 w 2597"/>
                <a:gd name="T29" fmla="*/ 1210 h 2914"/>
                <a:gd name="T30" fmla="*/ 830 w 2597"/>
                <a:gd name="T31" fmla="*/ 1173 h 2914"/>
                <a:gd name="T32" fmla="*/ 722 w 2597"/>
                <a:gd name="T33" fmla="*/ 1052 h 2914"/>
                <a:gd name="T34" fmla="*/ 745 w 2597"/>
                <a:gd name="T35" fmla="*/ 916 h 2914"/>
                <a:gd name="T36" fmla="*/ 800 w 2597"/>
                <a:gd name="T37" fmla="*/ 765 h 2914"/>
                <a:gd name="T38" fmla="*/ 1052 w 2597"/>
                <a:gd name="T39" fmla="*/ 526 h 2914"/>
                <a:gd name="T40" fmla="*/ 1795 w 2597"/>
                <a:gd name="T41" fmla="*/ 746 h 2914"/>
                <a:gd name="T42" fmla="*/ 1851 w 2597"/>
                <a:gd name="T43" fmla="*/ 916 h 2914"/>
                <a:gd name="T44" fmla="*/ 1874 w 2597"/>
                <a:gd name="T45" fmla="*/ 1052 h 2914"/>
                <a:gd name="T46" fmla="*/ 1719 w 2597"/>
                <a:gd name="T47" fmla="*/ 1709 h 2914"/>
                <a:gd name="T48" fmla="*/ 1632 w 2597"/>
                <a:gd name="T49" fmla="*/ 1748 h 2914"/>
                <a:gd name="T50" fmla="*/ 1456 w 2597"/>
                <a:gd name="T51" fmla="*/ 2070 h 2914"/>
                <a:gd name="T52" fmla="*/ 1496 w 2597"/>
                <a:gd name="T53" fmla="*/ 1895 h 2914"/>
                <a:gd name="T54" fmla="*/ 1156 w 2597"/>
                <a:gd name="T55" fmla="*/ 1865 h 2914"/>
                <a:gd name="T56" fmla="*/ 1094 w 2597"/>
                <a:gd name="T57" fmla="*/ 1957 h 2914"/>
                <a:gd name="T58" fmla="*/ 1111 w 2597"/>
                <a:gd name="T59" fmla="*/ 2153 h 2914"/>
                <a:gd name="T60" fmla="*/ 929 w 2597"/>
                <a:gd name="T61" fmla="*/ 1710 h 2914"/>
                <a:gd name="T62" fmla="*/ 294 w 2597"/>
                <a:gd name="T63" fmla="*/ 1942 h 2914"/>
                <a:gd name="T64" fmla="*/ 0 w 2597"/>
                <a:gd name="T65" fmla="*/ 2848 h 2914"/>
                <a:gd name="T66" fmla="*/ 2530 w 2597"/>
                <a:gd name="T67" fmla="*/ 2914 h 2914"/>
                <a:gd name="T68" fmla="*/ 2597 w 2597"/>
                <a:gd name="T69" fmla="*/ 2377 h 2914"/>
                <a:gd name="T70" fmla="*/ 2282 w 2597"/>
                <a:gd name="T71" fmla="*/ 2570 h 2914"/>
                <a:gd name="T72" fmla="*/ 1767 w 2597"/>
                <a:gd name="T73" fmla="*/ 2636 h 2914"/>
                <a:gd name="T74" fmla="*/ 1701 w 2597"/>
                <a:gd name="T75" fmla="*/ 2362 h 2914"/>
                <a:gd name="T76" fmla="*/ 2215 w 2597"/>
                <a:gd name="T77" fmla="*/ 2295 h 2914"/>
                <a:gd name="T78" fmla="*/ 2282 w 2597"/>
                <a:gd name="T79" fmla="*/ 2570 h 2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7" h="2914">
                  <a:moveTo>
                    <a:pt x="1985" y="861"/>
                  </a:moveTo>
                  <a:cubicBezTo>
                    <a:pt x="1969" y="836"/>
                    <a:pt x="1949" y="819"/>
                    <a:pt x="1931" y="807"/>
                  </a:cubicBezTo>
                  <a:cubicBezTo>
                    <a:pt x="1931" y="776"/>
                    <a:pt x="1929" y="732"/>
                    <a:pt x="1922" y="682"/>
                  </a:cubicBezTo>
                  <a:cubicBezTo>
                    <a:pt x="1927" y="622"/>
                    <a:pt x="1944" y="290"/>
                    <a:pt x="1741" y="141"/>
                  </a:cubicBezTo>
                  <a:cubicBezTo>
                    <a:pt x="1616" y="49"/>
                    <a:pt x="1477" y="0"/>
                    <a:pt x="1338" y="0"/>
                  </a:cubicBezTo>
                  <a:cubicBezTo>
                    <a:pt x="1226" y="0"/>
                    <a:pt x="1119" y="32"/>
                    <a:pt x="1037" y="90"/>
                  </a:cubicBezTo>
                  <a:cubicBezTo>
                    <a:pt x="963" y="142"/>
                    <a:pt x="922" y="199"/>
                    <a:pt x="900" y="239"/>
                  </a:cubicBezTo>
                  <a:cubicBezTo>
                    <a:pt x="837" y="241"/>
                    <a:pt x="705" y="267"/>
                    <a:pt x="646" y="436"/>
                  </a:cubicBezTo>
                  <a:cubicBezTo>
                    <a:pt x="591" y="595"/>
                    <a:pt x="636" y="693"/>
                    <a:pt x="668" y="739"/>
                  </a:cubicBezTo>
                  <a:cubicBezTo>
                    <a:pt x="666" y="765"/>
                    <a:pt x="665" y="789"/>
                    <a:pt x="665" y="807"/>
                  </a:cubicBezTo>
                  <a:cubicBezTo>
                    <a:pt x="647" y="819"/>
                    <a:pt x="628" y="836"/>
                    <a:pt x="611" y="861"/>
                  </a:cubicBezTo>
                  <a:cubicBezTo>
                    <a:pt x="575" y="917"/>
                    <a:pt x="569" y="993"/>
                    <a:pt x="593" y="1085"/>
                  </a:cubicBezTo>
                  <a:cubicBezTo>
                    <a:pt x="638" y="1259"/>
                    <a:pt x="744" y="1297"/>
                    <a:pt x="801" y="1305"/>
                  </a:cubicBezTo>
                  <a:cubicBezTo>
                    <a:pt x="836" y="1374"/>
                    <a:pt x="912" y="1516"/>
                    <a:pt x="989" y="1588"/>
                  </a:cubicBezTo>
                  <a:cubicBezTo>
                    <a:pt x="1019" y="1616"/>
                    <a:pt x="1059" y="1641"/>
                    <a:pt x="1107" y="1659"/>
                  </a:cubicBezTo>
                  <a:cubicBezTo>
                    <a:pt x="1168" y="1684"/>
                    <a:pt x="1232" y="1696"/>
                    <a:pt x="1298" y="1696"/>
                  </a:cubicBezTo>
                  <a:cubicBezTo>
                    <a:pt x="1364" y="1696"/>
                    <a:pt x="1429" y="1684"/>
                    <a:pt x="1490" y="1659"/>
                  </a:cubicBezTo>
                  <a:cubicBezTo>
                    <a:pt x="1538" y="1641"/>
                    <a:pt x="1577" y="1616"/>
                    <a:pt x="1608" y="1588"/>
                  </a:cubicBezTo>
                  <a:cubicBezTo>
                    <a:pt x="1684" y="1516"/>
                    <a:pt x="1761" y="1374"/>
                    <a:pt x="1796" y="1305"/>
                  </a:cubicBezTo>
                  <a:cubicBezTo>
                    <a:pt x="1852" y="1297"/>
                    <a:pt x="1958" y="1259"/>
                    <a:pt x="2003" y="1085"/>
                  </a:cubicBezTo>
                  <a:cubicBezTo>
                    <a:pt x="2028" y="993"/>
                    <a:pt x="2022" y="917"/>
                    <a:pt x="1985" y="861"/>
                  </a:cubicBezTo>
                  <a:close/>
                  <a:moveTo>
                    <a:pt x="1874" y="1052"/>
                  </a:moveTo>
                  <a:cubicBezTo>
                    <a:pt x="1847" y="1157"/>
                    <a:pt x="1797" y="1173"/>
                    <a:pt x="1770" y="1173"/>
                  </a:cubicBezTo>
                  <a:cubicBezTo>
                    <a:pt x="1768" y="1173"/>
                    <a:pt x="1767" y="1173"/>
                    <a:pt x="1766" y="1173"/>
                  </a:cubicBezTo>
                  <a:cubicBezTo>
                    <a:pt x="1735" y="1165"/>
                    <a:pt x="1707" y="1181"/>
                    <a:pt x="1693" y="1210"/>
                  </a:cubicBezTo>
                  <a:cubicBezTo>
                    <a:pt x="1667" y="1267"/>
                    <a:pt x="1584" y="1428"/>
                    <a:pt x="1517" y="1490"/>
                  </a:cubicBezTo>
                  <a:cubicBezTo>
                    <a:pt x="1499" y="1508"/>
                    <a:pt x="1473" y="1523"/>
                    <a:pt x="1441" y="1536"/>
                  </a:cubicBezTo>
                  <a:cubicBezTo>
                    <a:pt x="1350" y="1572"/>
                    <a:pt x="1246" y="1572"/>
                    <a:pt x="1156" y="1536"/>
                  </a:cubicBezTo>
                  <a:cubicBezTo>
                    <a:pt x="1124" y="1523"/>
                    <a:pt x="1098" y="1508"/>
                    <a:pt x="1080" y="1490"/>
                  </a:cubicBezTo>
                  <a:cubicBezTo>
                    <a:pt x="1013" y="1428"/>
                    <a:pt x="930" y="1267"/>
                    <a:pt x="903" y="1210"/>
                  </a:cubicBezTo>
                  <a:cubicBezTo>
                    <a:pt x="892" y="1186"/>
                    <a:pt x="870" y="1171"/>
                    <a:pt x="846" y="1171"/>
                  </a:cubicBezTo>
                  <a:cubicBezTo>
                    <a:pt x="841" y="1171"/>
                    <a:pt x="835" y="1172"/>
                    <a:pt x="830" y="1173"/>
                  </a:cubicBezTo>
                  <a:cubicBezTo>
                    <a:pt x="829" y="1173"/>
                    <a:pt x="828" y="1173"/>
                    <a:pt x="826" y="1173"/>
                  </a:cubicBezTo>
                  <a:cubicBezTo>
                    <a:pt x="799" y="1173"/>
                    <a:pt x="750" y="1157"/>
                    <a:pt x="722" y="1052"/>
                  </a:cubicBezTo>
                  <a:cubicBezTo>
                    <a:pt x="708" y="1000"/>
                    <a:pt x="708" y="958"/>
                    <a:pt x="722" y="935"/>
                  </a:cubicBezTo>
                  <a:cubicBezTo>
                    <a:pt x="730" y="921"/>
                    <a:pt x="742" y="917"/>
                    <a:pt x="745" y="916"/>
                  </a:cubicBezTo>
                  <a:cubicBezTo>
                    <a:pt x="781" y="912"/>
                    <a:pt x="803" y="880"/>
                    <a:pt x="800" y="844"/>
                  </a:cubicBezTo>
                  <a:cubicBezTo>
                    <a:pt x="800" y="843"/>
                    <a:pt x="797" y="812"/>
                    <a:pt x="800" y="765"/>
                  </a:cubicBezTo>
                  <a:cubicBezTo>
                    <a:pt x="846" y="745"/>
                    <a:pt x="920" y="707"/>
                    <a:pt x="981" y="640"/>
                  </a:cubicBezTo>
                  <a:cubicBezTo>
                    <a:pt x="1013" y="606"/>
                    <a:pt x="1036" y="564"/>
                    <a:pt x="1052" y="526"/>
                  </a:cubicBezTo>
                  <a:cubicBezTo>
                    <a:pt x="1097" y="562"/>
                    <a:pt x="1160" y="605"/>
                    <a:pt x="1244" y="642"/>
                  </a:cubicBezTo>
                  <a:cubicBezTo>
                    <a:pt x="1387" y="706"/>
                    <a:pt x="1674" y="736"/>
                    <a:pt x="1795" y="746"/>
                  </a:cubicBezTo>
                  <a:cubicBezTo>
                    <a:pt x="1800" y="804"/>
                    <a:pt x="1797" y="843"/>
                    <a:pt x="1797" y="844"/>
                  </a:cubicBezTo>
                  <a:cubicBezTo>
                    <a:pt x="1793" y="880"/>
                    <a:pt x="1815" y="912"/>
                    <a:pt x="1851" y="916"/>
                  </a:cubicBezTo>
                  <a:cubicBezTo>
                    <a:pt x="1855" y="917"/>
                    <a:pt x="1866" y="921"/>
                    <a:pt x="1874" y="935"/>
                  </a:cubicBezTo>
                  <a:cubicBezTo>
                    <a:pt x="1888" y="958"/>
                    <a:pt x="1888" y="1000"/>
                    <a:pt x="1874" y="1052"/>
                  </a:cubicBezTo>
                  <a:close/>
                  <a:moveTo>
                    <a:pt x="2302" y="1942"/>
                  </a:moveTo>
                  <a:lnTo>
                    <a:pt x="1719" y="1709"/>
                  </a:lnTo>
                  <a:cubicBezTo>
                    <a:pt x="1702" y="1702"/>
                    <a:pt x="1684" y="1703"/>
                    <a:pt x="1667" y="1710"/>
                  </a:cubicBezTo>
                  <a:cubicBezTo>
                    <a:pt x="1651" y="1717"/>
                    <a:pt x="1638" y="1731"/>
                    <a:pt x="1632" y="1748"/>
                  </a:cubicBezTo>
                  <a:lnTo>
                    <a:pt x="1485" y="2153"/>
                  </a:lnTo>
                  <a:lnTo>
                    <a:pt x="1456" y="2070"/>
                  </a:lnTo>
                  <a:lnTo>
                    <a:pt x="1502" y="1957"/>
                  </a:lnTo>
                  <a:cubicBezTo>
                    <a:pt x="1511" y="1936"/>
                    <a:pt x="1508" y="1913"/>
                    <a:pt x="1496" y="1895"/>
                  </a:cubicBezTo>
                  <a:cubicBezTo>
                    <a:pt x="1484" y="1876"/>
                    <a:pt x="1463" y="1865"/>
                    <a:pt x="1441" y="1865"/>
                  </a:cubicBezTo>
                  <a:lnTo>
                    <a:pt x="1156" y="1865"/>
                  </a:lnTo>
                  <a:cubicBezTo>
                    <a:pt x="1134" y="1865"/>
                    <a:pt x="1113" y="1876"/>
                    <a:pt x="1101" y="1895"/>
                  </a:cubicBezTo>
                  <a:cubicBezTo>
                    <a:pt x="1088" y="1913"/>
                    <a:pt x="1086" y="1936"/>
                    <a:pt x="1094" y="1957"/>
                  </a:cubicBezTo>
                  <a:lnTo>
                    <a:pt x="1140" y="2070"/>
                  </a:lnTo>
                  <a:lnTo>
                    <a:pt x="1111" y="2153"/>
                  </a:lnTo>
                  <a:lnTo>
                    <a:pt x="965" y="1748"/>
                  </a:lnTo>
                  <a:cubicBezTo>
                    <a:pt x="959" y="1731"/>
                    <a:pt x="946" y="1717"/>
                    <a:pt x="929" y="1710"/>
                  </a:cubicBezTo>
                  <a:cubicBezTo>
                    <a:pt x="913" y="1703"/>
                    <a:pt x="894" y="1702"/>
                    <a:pt x="877" y="1709"/>
                  </a:cubicBezTo>
                  <a:lnTo>
                    <a:pt x="294" y="1942"/>
                  </a:lnTo>
                  <a:cubicBezTo>
                    <a:pt x="115" y="2014"/>
                    <a:pt x="0" y="2184"/>
                    <a:pt x="0" y="2377"/>
                  </a:cubicBezTo>
                  <a:lnTo>
                    <a:pt x="0" y="2848"/>
                  </a:lnTo>
                  <a:cubicBezTo>
                    <a:pt x="0" y="2885"/>
                    <a:pt x="30" y="2914"/>
                    <a:pt x="66" y="2914"/>
                  </a:cubicBezTo>
                  <a:lnTo>
                    <a:pt x="2530" y="2914"/>
                  </a:lnTo>
                  <a:cubicBezTo>
                    <a:pt x="2567" y="2914"/>
                    <a:pt x="2597" y="2885"/>
                    <a:pt x="2597" y="2848"/>
                  </a:cubicBezTo>
                  <a:lnTo>
                    <a:pt x="2597" y="2377"/>
                  </a:lnTo>
                  <a:cubicBezTo>
                    <a:pt x="2597" y="2184"/>
                    <a:pt x="2481" y="2014"/>
                    <a:pt x="2302" y="1942"/>
                  </a:cubicBezTo>
                  <a:close/>
                  <a:moveTo>
                    <a:pt x="2282" y="2570"/>
                  </a:moveTo>
                  <a:cubicBezTo>
                    <a:pt x="2282" y="2606"/>
                    <a:pt x="2252" y="2636"/>
                    <a:pt x="2215" y="2636"/>
                  </a:cubicBezTo>
                  <a:lnTo>
                    <a:pt x="1767" y="2636"/>
                  </a:lnTo>
                  <a:cubicBezTo>
                    <a:pt x="1731" y="2636"/>
                    <a:pt x="1701" y="2606"/>
                    <a:pt x="1701" y="2570"/>
                  </a:cubicBezTo>
                  <a:lnTo>
                    <a:pt x="1701" y="2362"/>
                  </a:lnTo>
                  <a:cubicBezTo>
                    <a:pt x="1701" y="2325"/>
                    <a:pt x="1731" y="2295"/>
                    <a:pt x="1767" y="2295"/>
                  </a:cubicBezTo>
                  <a:lnTo>
                    <a:pt x="2215" y="2295"/>
                  </a:lnTo>
                  <a:cubicBezTo>
                    <a:pt x="2252" y="2295"/>
                    <a:pt x="2282" y="2325"/>
                    <a:pt x="2282" y="2362"/>
                  </a:cubicBezTo>
                  <a:lnTo>
                    <a:pt x="2282" y="25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3" name="Group 49"/>
          <p:cNvGrpSpPr/>
          <p:nvPr/>
        </p:nvGrpSpPr>
        <p:grpSpPr>
          <a:xfrm>
            <a:off x="727975" y="3147814"/>
            <a:ext cx="519225" cy="505086"/>
            <a:chOff x="3131456" y="271174"/>
            <a:chExt cx="1275759" cy="1241020"/>
          </a:xfrm>
          <a:effectLst>
            <a:outerShdw blurRad="63500" dist="63500" dir="2700000" algn="tl" rotWithShape="0">
              <a:prstClr val="black">
                <a:alpha val="34000"/>
              </a:prstClr>
            </a:outerShdw>
          </a:effectLst>
        </p:grpSpPr>
        <p:sp>
          <p:nvSpPr>
            <p:cNvPr id="94" name="Freeform 8"/>
            <p:cNvSpPr/>
            <p:nvPr/>
          </p:nvSpPr>
          <p:spPr bwMode="auto">
            <a:xfrm>
              <a:off x="3131456" y="271174"/>
              <a:ext cx="1275759" cy="1241020"/>
            </a:xfrm>
            <a:prstGeom prst="ellipse">
              <a:avLst/>
            </a:prstGeom>
            <a:solidFill>
              <a:srgbClr val="FBC44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椭圆 30"/>
            <p:cNvSpPr/>
            <p:nvPr/>
          </p:nvSpPr>
          <p:spPr>
            <a:xfrm>
              <a:off x="3512782" y="580478"/>
              <a:ext cx="513105" cy="622410"/>
            </a:xfrm>
            <a:custGeom>
              <a:avLst/>
              <a:gdLst>
                <a:gd name="connsiteX0" fmla="*/ 249824 w 499648"/>
                <a:gd name="connsiteY0" fmla="*/ 201746 h 606086"/>
                <a:gd name="connsiteX1" fmla="*/ 318943 w 499648"/>
                <a:gd name="connsiteY1" fmla="*/ 270759 h 606086"/>
                <a:gd name="connsiteX2" fmla="*/ 249824 w 499648"/>
                <a:gd name="connsiteY2" fmla="*/ 339772 h 606086"/>
                <a:gd name="connsiteX3" fmla="*/ 180705 w 499648"/>
                <a:gd name="connsiteY3" fmla="*/ 270759 h 606086"/>
                <a:gd name="connsiteX4" fmla="*/ 249824 w 499648"/>
                <a:gd name="connsiteY4" fmla="*/ 201746 h 606086"/>
                <a:gd name="connsiteX5" fmla="*/ 57956 w 499648"/>
                <a:gd name="connsiteY5" fmla="*/ 181253 h 606086"/>
                <a:gd name="connsiteX6" fmla="*/ 85967 w 499648"/>
                <a:gd name="connsiteY6" fmla="*/ 280327 h 606086"/>
                <a:gd name="connsiteX7" fmla="*/ 249824 w 499648"/>
                <a:gd name="connsiteY7" fmla="*/ 365942 h 606086"/>
                <a:gd name="connsiteX8" fmla="*/ 413681 w 499648"/>
                <a:gd name="connsiteY8" fmla="*/ 280327 h 606086"/>
                <a:gd name="connsiteX9" fmla="*/ 441692 w 499648"/>
                <a:gd name="connsiteY9" fmla="*/ 181253 h 606086"/>
                <a:gd name="connsiteX10" fmla="*/ 364639 w 499648"/>
                <a:gd name="connsiteY10" fmla="*/ 118258 h 606086"/>
                <a:gd name="connsiteX11" fmla="*/ 364639 w 499648"/>
                <a:gd name="connsiteY11" fmla="*/ 140116 h 606086"/>
                <a:gd name="connsiteX12" fmla="*/ 387391 w 499648"/>
                <a:gd name="connsiteY12" fmla="*/ 140116 h 606086"/>
                <a:gd name="connsiteX13" fmla="*/ 387391 w 499648"/>
                <a:gd name="connsiteY13" fmla="*/ 118258 h 606086"/>
                <a:gd name="connsiteX14" fmla="*/ 444464 w 499648"/>
                <a:gd name="connsiteY14" fmla="*/ 93633 h 606086"/>
                <a:gd name="connsiteX15" fmla="*/ 444464 w 499648"/>
                <a:gd name="connsiteY15" fmla="*/ 100028 h 606086"/>
                <a:gd name="connsiteX16" fmla="*/ 445994 w 499648"/>
                <a:gd name="connsiteY16" fmla="*/ 99933 h 606086"/>
                <a:gd name="connsiteX17" fmla="*/ 287461 w 499648"/>
                <a:gd name="connsiteY17" fmla="*/ 44738 h 606086"/>
                <a:gd name="connsiteX18" fmla="*/ 309546 w 499648"/>
                <a:gd name="connsiteY18" fmla="*/ 55051 h 606086"/>
                <a:gd name="connsiteX19" fmla="*/ 317673 w 499648"/>
                <a:gd name="connsiteY19" fmla="*/ 84078 h 606086"/>
                <a:gd name="connsiteX20" fmla="*/ 309546 w 499648"/>
                <a:gd name="connsiteY20" fmla="*/ 113201 h 606086"/>
                <a:gd name="connsiteX21" fmla="*/ 287461 w 499648"/>
                <a:gd name="connsiteY21" fmla="*/ 123418 h 606086"/>
                <a:gd name="connsiteX22" fmla="*/ 265375 w 499648"/>
                <a:gd name="connsiteY22" fmla="*/ 113201 h 606086"/>
                <a:gd name="connsiteX23" fmla="*/ 257057 w 499648"/>
                <a:gd name="connsiteY23" fmla="*/ 84078 h 606086"/>
                <a:gd name="connsiteX24" fmla="*/ 265375 w 499648"/>
                <a:gd name="connsiteY24" fmla="*/ 55051 h 606086"/>
                <a:gd name="connsiteX25" fmla="*/ 287461 w 499648"/>
                <a:gd name="connsiteY25" fmla="*/ 44738 h 606086"/>
                <a:gd name="connsiteX26" fmla="*/ 364161 w 499648"/>
                <a:gd name="connsiteY26" fmla="*/ 28825 h 606086"/>
                <a:gd name="connsiteX27" fmla="*/ 364161 w 499648"/>
                <a:gd name="connsiteY27" fmla="*/ 57173 h 606086"/>
                <a:gd name="connsiteX28" fmla="*/ 370470 w 499648"/>
                <a:gd name="connsiteY28" fmla="*/ 109191 h 606086"/>
                <a:gd name="connsiteX29" fmla="*/ 381751 w 499648"/>
                <a:gd name="connsiteY29" fmla="*/ 109191 h 606086"/>
                <a:gd name="connsiteX30" fmla="*/ 387869 w 499648"/>
                <a:gd name="connsiteY30" fmla="*/ 57173 h 606086"/>
                <a:gd name="connsiteX31" fmla="*/ 387869 w 499648"/>
                <a:gd name="connsiteY31" fmla="*/ 28825 h 606086"/>
                <a:gd name="connsiteX32" fmla="*/ 166270 w 499648"/>
                <a:gd name="connsiteY32" fmla="*/ 25580 h 606086"/>
                <a:gd name="connsiteX33" fmla="*/ 126692 w 499648"/>
                <a:gd name="connsiteY33" fmla="*/ 41901 h 606086"/>
                <a:gd name="connsiteX34" fmla="*/ 111779 w 499648"/>
                <a:gd name="connsiteY34" fmla="*/ 85425 h 606086"/>
                <a:gd name="connsiteX35" fmla="*/ 126596 w 499648"/>
                <a:gd name="connsiteY35" fmla="*/ 127612 h 606086"/>
                <a:gd name="connsiteX36" fmla="*/ 163020 w 499648"/>
                <a:gd name="connsiteY36" fmla="*/ 142979 h 606086"/>
                <a:gd name="connsiteX37" fmla="*/ 185772 w 499648"/>
                <a:gd name="connsiteY37" fmla="*/ 137348 h 606086"/>
                <a:gd name="connsiteX38" fmla="*/ 197913 w 499648"/>
                <a:gd name="connsiteY38" fmla="*/ 126181 h 606086"/>
                <a:gd name="connsiteX39" fmla="*/ 200208 w 499648"/>
                <a:gd name="connsiteY39" fmla="*/ 140116 h 606086"/>
                <a:gd name="connsiteX40" fmla="*/ 215695 w 499648"/>
                <a:gd name="connsiteY40" fmla="*/ 140116 h 606086"/>
                <a:gd name="connsiteX41" fmla="*/ 215695 w 499648"/>
                <a:gd name="connsiteY41" fmla="*/ 80175 h 606086"/>
                <a:gd name="connsiteX42" fmla="*/ 169138 w 499648"/>
                <a:gd name="connsiteY42" fmla="*/ 80175 h 606086"/>
                <a:gd name="connsiteX43" fmla="*/ 169138 w 499648"/>
                <a:gd name="connsiteY43" fmla="*/ 98883 h 606086"/>
                <a:gd name="connsiteX44" fmla="*/ 195045 w 499648"/>
                <a:gd name="connsiteY44" fmla="*/ 98883 h 606086"/>
                <a:gd name="connsiteX45" fmla="*/ 185772 w 499648"/>
                <a:gd name="connsiteY45" fmla="*/ 116540 h 606086"/>
                <a:gd name="connsiteX46" fmla="*/ 166461 w 499648"/>
                <a:gd name="connsiteY46" fmla="*/ 123222 h 606086"/>
                <a:gd name="connsiteX47" fmla="*/ 145047 w 499648"/>
                <a:gd name="connsiteY47" fmla="*/ 114727 h 606086"/>
                <a:gd name="connsiteX48" fmla="*/ 135678 w 499648"/>
                <a:gd name="connsiteY48" fmla="*/ 85616 h 606086"/>
                <a:gd name="connsiteX49" fmla="*/ 144378 w 499648"/>
                <a:gd name="connsiteY49" fmla="*/ 54977 h 606086"/>
                <a:gd name="connsiteX50" fmla="*/ 166557 w 499648"/>
                <a:gd name="connsiteY50" fmla="*/ 44860 h 606086"/>
                <a:gd name="connsiteX51" fmla="*/ 179367 w 499648"/>
                <a:gd name="connsiteY51" fmla="*/ 47342 h 606086"/>
                <a:gd name="connsiteX52" fmla="*/ 192369 w 499648"/>
                <a:gd name="connsiteY52" fmla="*/ 63281 h 606086"/>
                <a:gd name="connsiteX53" fmla="*/ 215408 w 499648"/>
                <a:gd name="connsiteY53" fmla="*/ 63281 h 606086"/>
                <a:gd name="connsiteX54" fmla="*/ 200495 w 499648"/>
                <a:gd name="connsiteY54" fmla="*/ 36365 h 606086"/>
                <a:gd name="connsiteX55" fmla="*/ 166270 w 499648"/>
                <a:gd name="connsiteY55" fmla="*/ 25580 h 606086"/>
                <a:gd name="connsiteX56" fmla="*/ 287490 w 499648"/>
                <a:gd name="connsiteY56" fmla="*/ 25007 h 606086"/>
                <a:gd name="connsiteX57" fmla="*/ 250875 w 499648"/>
                <a:gd name="connsiteY57" fmla="*/ 38083 h 606086"/>
                <a:gd name="connsiteX58" fmla="*/ 233859 w 499648"/>
                <a:gd name="connsiteY58" fmla="*/ 84184 h 606086"/>
                <a:gd name="connsiteX59" fmla="*/ 250875 w 499648"/>
                <a:gd name="connsiteY59" fmla="*/ 130189 h 606086"/>
                <a:gd name="connsiteX60" fmla="*/ 287490 w 499648"/>
                <a:gd name="connsiteY60" fmla="*/ 143266 h 606086"/>
                <a:gd name="connsiteX61" fmla="*/ 324200 w 499648"/>
                <a:gd name="connsiteY61" fmla="*/ 130189 h 606086"/>
                <a:gd name="connsiteX62" fmla="*/ 341121 w 499648"/>
                <a:gd name="connsiteY62" fmla="*/ 84184 h 606086"/>
                <a:gd name="connsiteX63" fmla="*/ 324200 w 499648"/>
                <a:gd name="connsiteY63" fmla="*/ 38083 h 606086"/>
                <a:gd name="connsiteX64" fmla="*/ 287490 w 499648"/>
                <a:gd name="connsiteY64" fmla="*/ 25007 h 606086"/>
                <a:gd name="connsiteX65" fmla="*/ 49065 w 499648"/>
                <a:gd name="connsiteY65" fmla="*/ 0 h 606086"/>
                <a:gd name="connsiteX66" fmla="*/ 444464 w 499648"/>
                <a:gd name="connsiteY66" fmla="*/ 0 h 606086"/>
                <a:gd name="connsiteX67" fmla="*/ 444464 w 499648"/>
                <a:gd name="connsiteY67" fmla="*/ 66908 h 606086"/>
                <a:gd name="connsiteX68" fmla="*/ 451252 w 499648"/>
                <a:gd name="connsiteY68" fmla="*/ 63090 h 606086"/>
                <a:gd name="connsiteX69" fmla="*/ 467982 w 499648"/>
                <a:gd name="connsiteY69" fmla="*/ 72635 h 606086"/>
                <a:gd name="connsiteX70" fmla="*/ 477828 w 499648"/>
                <a:gd name="connsiteY70" fmla="*/ 112627 h 606086"/>
                <a:gd name="connsiteX71" fmla="*/ 478211 w 499648"/>
                <a:gd name="connsiteY71" fmla="*/ 112532 h 606086"/>
                <a:gd name="connsiteX72" fmla="*/ 495610 w 499648"/>
                <a:gd name="connsiteY72" fmla="*/ 287581 h 606086"/>
                <a:gd name="connsiteX73" fmla="*/ 388921 w 499648"/>
                <a:gd name="connsiteY73" fmla="*/ 429510 h 606086"/>
                <a:gd name="connsiteX74" fmla="*/ 353549 w 499648"/>
                <a:gd name="connsiteY74" fmla="*/ 592342 h 606086"/>
                <a:gd name="connsiteX75" fmla="*/ 249824 w 499648"/>
                <a:gd name="connsiteY75" fmla="*/ 606086 h 606086"/>
                <a:gd name="connsiteX76" fmla="*/ 146194 w 499648"/>
                <a:gd name="connsiteY76" fmla="*/ 592342 h 606086"/>
                <a:gd name="connsiteX77" fmla="*/ 110823 w 499648"/>
                <a:gd name="connsiteY77" fmla="*/ 429510 h 606086"/>
                <a:gd name="connsiteX78" fmla="*/ 4038 w 499648"/>
                <a:gd name="connsiteY78" fmla="*/ 287581 h 606086"/>
                <a:gd name="connsiteX79" fmla="*/ 21437 w 499648"/>
                <a:gd name="connsiteY79" fmla="*/ 112532 h 606086"/>
                <a:gd name="connsiteX80" fmla="*/ 22489 w 499648"/>
                <a:gd name="connsiteY80" fmla="*/ 112818 h 606086"/>
                <a:gd name="connsiteX81" fmla="*/ 32431 w 499648"/>
                <a:gd name="connsiteY81" fmla="*/ 72635 h 606086"/>
                <a:gd name="connsiteX82" fmla="*/ 49065 w 499648"/>
                <a:gd name="connsiteY82" fmla="*/ 62995 h 60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499648" h="606086">
                  <a:moveTo>
                    <a:pt x="249824" y="201746"/>
                  </a:moveTo>
                  <a:cubicBezTo>
                    <a:pt x="287997" y="201746"/>
                    <a:pt x="318943" y="232644"/>
                    <a:pt x="318943" y="270759"/>
                  </a:cubicBezTo>
                  <a:cubicBezTo>
                    <a:pt x="318943" y="308874"/>
                    <a:pt x="287997" y="339772"/>
                    <a:pt x="249824" y="339772"/>
                  </a:cubicBezTo>
                  <a:cubicBezTo>
                    <a:pt x="211651" y="339772"/>
                    <a:pt x="180705" y="308874"/>
                    <a:pt x="180705" y="270759"/>
                  </a:cubicBezTo>
                  <a:cubicBezTo>
                    <a:pt x="180705" y="232644"/>
                    <a:pt x="211651" y="201746"/>
                    <a:pt x="249824" y="201746"/>
                  </a:cubicBezTo>
                  <a:close/>
                  <a:moveTo>
                    <a:pt x="57956" y="181253"/>
                  </a:moveTo>
                  <a:cubicBezTo>
                    <a:pt x="58243" y="214660"/>
                    <a:pt x="63883" y="255320"/>
                    <a:pt x="85967" y="280327"/>
                  </a:cubicBezTo>
                  <a:cubicBezTo>
                    <a:pt x="111014" y="308770"/>
                    <a:pt x="249824" y="365942"/>
                    <a:pt x="249824" y="365942"/>
                  </a:cubicBezTo>
                  <a:cubicBezTo>
                    <a:pt x="249824" y="365942"/>
                    <a:pt x="388634" y="308770"/>
                    <a:pt x="413681" y="280327"/>
                  </a:cubicBezTo>
                  <a:cubicBezTo>
                    <a:pt x="435765" y="255320"/>
                    <a:pt x="441405" y="214755"/>
                    <a:pt x="441692" y="181253"/>
                  </a:cubicBezTo>
                  <a:close/>
                  <a:moveTo>
                    <a:pt x="364639" y="118258"/>
                  </a:moveTo>
                  <a:lnTo>
                    <a:pt x="364639" y="140116"/>
                  </a:lnTo>
                  <a:lnTo>
                    <a:pt x="387391" y="140116"/>
                  </a:lnTo>
                  <a:lnTo>
                    <a:pt x="387391" y="118258"/>
                  </a:lnTo>
                  <a:close/>
                  <a:moveTo>
                    <a:pt x="444464" y="93633"/>
                  </a:moveTo>
                  <a:lnTo>
                    <a:pt x="444464" y="100028"/>
                  </a:lnTo>
                  <a:cubicBezTo>
                    <a:pt x="444942" y="99933"/>
                    <a:pt x="445516" y="99933"/>
                    <a:pt x="445994" y="99933"/>
                  </a:cubicBezTo>
                  <a:close/>
                  <a:moveTo>
                    <a:pt x="287461" y="44738"/>
                  </a:moveTo>
                  <a:cubicBezTo>
                    <a:pt x="296735" y="44738"/>
                    <a:pt x="304097" y="48176"/>
                    <a:pt x="309546" y="55051"/>
                  </a:cubicBezTo>
                  <a:cubicBezTo>
                    <a:pt x="314996" y="61926"/>
                    <a:pt x="317673" y="71570"/>
                    <a:pt x="317673" y="84078"/>
                  </a:cubicBezTo>
                  <a:cubicBezTo>
                    <a:pt x="317673" y="96682"/>
                    <a:pt x="314996" y="106422"/>
                    <a:pt x="309546" y="113201"/>
                  </a:cubicBezTo>
                  <a:cubicBezTo>
                    <a:pt x="304097" y="120076"/>
                    <a:pt x="296735" y="123418"/>
                    <a:pt x="287461" y="123418"/>
                  </a:cubicBezTo>
                  <a:cubicBezTo>
                    <a:pt x="278187" y="123418"/>
                    <a:pt x="270825" y="120076"/>
                    <a:pt x="265375" y="113201"/>
                  </a:cubicBezTo>
                  <a:cubicBezTo>
                    <a:pt x="259830" y="106422"/>
                    <a:pt x="257057" y="96682"/>
                    <a:pt x="257057" y="84078"/>
                  </a:cubicBezTo>
                  <a:cubicBezTo>
                    <a:pt x="257057" y="71570"/>
                    <a:pt x="259830" y="61830"/>
                    <a:pt x="265375" y="55051"/>
                  </a:cubicBezTo>
                  <a:cubicBezTo>
                    <a:pt x="270825" y="48176"/>
                    <a:pt x="278187" y="44738"/>
                    <a:pt x="287461" y="44738"/>
                  </a:cubicBezTo>
                  <a:close/>
                  <a:moveTo>
                    <a:pt x="364161" y="28825"/>
                  </a:moveTo>
                  <a:lnTo>
                    <a:pt x="364161" y="57173"/>
                  </a:lnTo>
                  <a:lnTo>
                    <a:pt x="370470" y="109191"/>
                  </a:lnTo>
                  <a:lnTo>
                    <a:pt x="381751" y="109191"/>
                  </a:lnTo>
                  <a:lnTo>
                    <a:pt x="387869" y="57173"/>
                  </a:lnTo>
                  <a:lnTo>
                    <a:pt x="387869" y="28825"/>
                  </a:lnTo>
                  <a:close/>
                  <a:moveTo>
                    <a:pt x="166270" y="25580"/>
                  </a:moveTo>
                  <a:cubicBezTo>
                    <a:pt x="149827" y="25580"/>
                    <a:pt x="136730" y="31020"/>
                    <a:pt x="126692" y="41901"/>
                  </a:cubicBezTo>
                  <a:cubicBezTo>
                    <a:pt x="116750" y="52878"/>
                    <a:pt x="111779" y="67290"/>
                    <a:pt x="111779" y="85425"/>
                  </a:cubicBezTo>
                  <a:cubicBezTo>
                    <a:pt x="111779" y="103273"/>
                    <a:pt x="116750" y="117304"/>
                    <a:pt x="126596" y="127612"/>
                  </a:cubicBezTo>
                  <a:cubicBezTo>
                    <a:pt x="136061" y="137825"/>
                    <a:pt x="148202" y="142979"/>
                    <a:pt x="163020" y="142979"/>
                  </a:cubicBezTo>
                  <a:cubicBezTo>
                    <a:pt x="172006" y="142979"/>
                    <a:pt x="179558" y="141070"/>
                    <a:pt x="185772" y="137348"/>
                  </a:cubicBezTo>
                  <a:cubicBezTo>
                    <a:pt x="189310" y="135153"/>
                    <a:pt x="193420" y="131430"/>
                    <a:pt x="197913" y="126181"/>
                  </a:cubicBezTo>
                  <a:lnTo>
                    <a:pt x="200208" y="140116"/>
                  </a:lnTo>
                  <a:lnTo>
                    <a:pt x="215695" y="140116"/>
                  </a:lnTo>
                  <a:lnTo>
                    <a:pt x="215695" y="80175"/>
                  </a:lnTo>
                  <a:lnTo>
                    <a:pt x="169138" y="80175"/>
                  </a:lnTo>
                  <a:lnTo>
                    <a:pt x="169138" y="98883"/>
                  </a:lnTo>
                  <a:lnTo>
                    <a:pt x="195045" y="98883"/>
                  </a:lnTo>
                  <a:cubicBezTo>
                    <a:pt x="193803" y="106137"/>
                    <a:pt x="190744" y="112054"/>
                    <a:pt x="185772" y="116540"/>
                  </a:cubicBezTo>
                  <a:cubicBezTo>
                    <a:pt x="180706" y="121026"/>
                    <a:pt x="174300" y="123222"/>
                    <a:pt x="166461" y="123222"/>
                  </a:cubicBezTo>
                  <a:cubicBezTo>
                    <a:pt x="158527" y="123222"/>
                    <a:pt x="151357" y="120358"/>
                    <a:pt x="145047" y="114727"/>
                  </a:cubicBezTo>
                  <a:cubicBezTo>
                    <a:pt x="138833" y="109000"/>
                    <a:pt x="135678" y="99265"/>
                    <a:pt x="135678" y="85616"/>
                  </a:cubicBezTo>
                  <a:cubicBezTo>
                    <a:pt x="135678" y="71967"/>
                    <a:pt x="138546" y="61754"/>
                    <a:pt x="144378" y="54977"/>
                  </a:cubicBezTo>
                  <a:cubicBezTo>
                    <a:pt x="150114" y="48201"/>
                    <a:pt x="157571" y="44860"/>
                    <a:pt x="166557" y="44860"/>
                  </a:cubicBezTo>
                  <a:cubicBezTo>
                    <a:pt x="171241" y="44860"/>
                    <a:pt x="175543" y="45624"/>
                    <a:pt x="179367" y="47342"/>
                  </a:cubicBezTo>
                  <a:cubicBezTo>
                    <a:pt x="186250" y="50396"/>
                    <a:pt x="190552" y="55646"/>
                    <a:pt x="192369" y="63281"/>
                  </a:cubicBezTo>
                  <a:lnTo>
                    <a:pt x="215408" y="63281"/>
                  </a:lnTo>
                  <a:cubicBezTo>
                    <a:pt x="214070" y="52591"/>
                    <a:pt x="209099" y="43619"/>
                    <a:pt x="200495" y="36365"/>
                  </a:cubicBezTo>
                  <a:cubicBezTo>
                    <a:pt x="191891" y="29207"/>
                    <a:pt x="180514" y="25580"/>
                    <a:pt x="166270" y="25580"/>
                  </a:cubicBezTo>
                  <a:close/>
                  <a:moveTo>
                    <a:pt x="287490" y="25007"/>
                  </a:moveTo>
                  <a:cubicBezTo>
                    <a:pt x="271525" y="25007"/>
                    <a:pt x="259288" y="29397"/>
                    <a:pt x="250875" y="38083"/>
                  </a:cubicBezTo>
                  <a:cubicBezTo>
                    <a:pt x="239499" y="48296"/>
                    <a:pt x="233859" y="63663"/>
                    <a:pt x="233859" y="84184"/>
                  </a:cubicBezTo>
                  <a:cubicBezTo>
                    <a:pt x="233859" y="104228"/>
                    <a:pt x="239499" y="119499"/>
                    <a:pt x="250875" y="130189"/>
                  </a:cubicBezTo>
                  <a:cubicBezTo>
                    <a:pt x="259288" y="138875"/>
                    <a:pt x="271525" y="143266"/>
                    <a:pt x="287490" y="143266"/>
                  </a:cubicBezTo>
                  <a:cubicBezTo>
                    <a:pt x="303551" y="143266"/>
                    <a:pt x="315692" y="138875"/>
                    <a:pt x="324200" y="130189"/>
                  </a:cubicBezTo>
                  <a:cubicBezTo>
                    <a:pt x="335481" y="119499"/>
                    <a:pt x="341121" y="104228"/>
                    <a:pt x="341121" y="84184"/>
                  </a:cubicBezTo>
                  <a:cubicBezTo>
                    <a:pt x="341121" y="63663"/>
                    <a:pt x="335481" y="48296"/>
                    <a:pt x="324200" y="38083"/>
                  </a:cubicBezTo>
                  <a:cubicBezTo>
                    <a:pt x="315692" y="29397"/>
                    <a:pt x="303551" y="25007"/>
                    <a:pt x="287490" y="25007"/>
                  </a:cubicBezTo>
                  <a:close/>
                  <a:moveTo>
                    <a:pt x="49065" y="0"/>
                  </a:moveTo>
                  <a:lnTo>
                    <a:pt x="444464" y="0"/>
                  </a:lnTo>
                  <a:lnTo>
                    <a:pt x="444464" y="66908"/>
                  </a:lnTo>
                  <a:cubicBezTo>
                    <a:pt x="446185" y="65095"/>
                    <a:pt x="448575" y="63758"/>
                    <a:pt x="451252" y="63090"/>
                  </a:cubicBezTo>
                  <a:cubicBezTo>
                    <a:pt x="458709" y="61181"/>
                    <a:pt x="466165" y="65477"/>
                    <a:pt x="467982" y="72635"/>
                  </a:cubicBezTo>
                  <a:lnTo>
                    <a:pt x="477828" y="112627"/>
                  </a:lnTo>
                  <a:lnTo>
                    <a:pt x="478211" y="112532"/>
                  </a:lnTo>
                  <a:cubicBezTo>
                    <a:pt x="478211" y="112532"/>
                    <a:pt x="510810" y="236231"/>
                    <a:pt x="495610" y="287581"/>
                  </a:cubicBezTo>
                  <a:cubicBezTo>
                    <a:pt x="480410" y="339027"/>
                    <a:pt x="388921" y="429510"/>
                    <a:pt x="388921" y="429510"/>
                  </a:cubicBezTo>
                  <a:lnTo>
                    <a:pt x="353549" y="592342"/>
                  </a:lnTo>
                  <a:cubicBezTo>
                    <a:pt x="353549" y="592342"/>
                    <a:pt x="296955" y="606086"/>
                    <a:pt x="249824" y="606086"/>
                  </a:cubicBezTo>
                  <a:cubicBezTo>
                    <a:pt x="202693" y="606086"/>
                    <a:pt x="146194" y="592342"/>
                    <a:pt x="146194" y="592342"/>
                  </a:cubicBezTo>
                  <a:lnTo>
                    <a:pt x="110823" y="429510"/>
                  </a:lnTo>
                  <a:cubicBezTo>
                    <a:pt x="110823" y="429510"/>
                    <a:pt x="19238" y="339027"/>
                    <a:pt x="4038" y="287581"/>
                  </a:cubicBezTo>
                  <a:cubicBezTo>
                    <a:pt x="-11162" y="236231"/>
                    <a:pt x="21437" y="112532"/>
                    <a:pt x="21437" y="112532"/>
                  </a:cubicBezTo>
                  <a:lnTo>
                    <a:pt x="22489" y="112818"/>
                  </a:lnTo>
                  <a:lnTo>
                    <a:pt x="32431" y="72635"/>
                  </a:lnTo>
                  <a:cubicBezTo>
                    <a:pt x="34248" y="65572"/>
                    <a:pt x="41609" y="61277"/>
                    <a:pt x="49065" y="629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6" name="Group 50"/>
          <p:cNvGrpSpPr/>
          <p:nvPr/>
        </p:nvGrpSpPr>
        <p:grpSpPr>
          <a:xfrm>
            <a:off x="732820" y="1976706"/>
            <a:ext cx="519225" cy="505086"/>
            <a:chOff x="5611379" y="184370"/>
            <a:chExt cx="1275759" cy="1241020"/>
          </a:xfrm>
          <a:effectLst>
            <a:outerShdw blurRad="50800" dist="88900" dir="2700000" algn="tl" rotWithShape="0">
              <a:prstClr val="black">
                <a:alpha val="34000"/>
              </a:prstClr>
            </a:outerShdw>
          </a:effectLst>
        </p:grpSpPr>
        <p:sp>
          <p:nvSpPr>
            <p:cNvPr id="97" name="Freeform 8"/>
            <p:cNvSpPr/>
            <p:nvPr/>
          </p:nvSpPr>
          <p:spPr bwMode="auto">
            <a:xfrm>
              <a:off x="5611379" y="184370"/>
              <a:ext cx="1275759" cy="1241020"/>
            </a:xfrm>
            <a:prstGeom prst="ellipse">
              <a:avLst/>
            </a:prstGeom>
            <a:solidFill>
              <a:srgbClr val="404040">
                <a:alpha val="94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椭圆 36"/>
            <p:cNvSpPr/>
            <p:nvPr/>
          </p:nvSpPr>
          <p:spPr>
            <a:xfrm>
              <a:off x="5938053" y="549572"/>
              <a:ext cx="622410" cy="510613"/>
            </a:xfrm>
            <a:custGeom>
              <a:avLst/>
              <a:gdLst>
                <a:gd name="connsiteX0" fmla="*/ 191938 w 606580"/>
                <a:gd name="connsiteY0" fmla="*/ 288542 h 497627"/>
                <a:gd name="connsiteX1" fmla="*/ 343654 w 606580"/>
                <a:gd name="connsiteY1" fmla="*/ 288542 h 497627"/>
                <a:gd name="connsiteX2" fmla="*/ 343654 w 606580"/>
                <a:gd name="connsiteY2" fmla="*/ 326365 h 497627"/>
                <a:gd name="connsiteX3" fmla="*/ 191938 w 606580"/>
                <a:gd name="connsiteY3" fmla="*/ 326365 h 497627"/>
                <a:gd name="connsiteX4" fmla="*/ 244086 w 606580"/>
                <a:gd name="connsiteY4" fmla="*/ 232936 h 497627"/>
                <a:gd name="connsiteX5" fmla="*/ 395731 w 606580"/>
                <a:gd name="connsiteY5" fmla="*/ 232936 h 497627"/>
                <a:gd name="connsiteX6" fmla="*/ 395731 w 606580"/>
                <a:gd name="connsiteY6" fmla="*/ 270759 h 497627"/>
                <a:gd name="connsiteX7" fmla="*/ 244086 w 606580"/>
                <a:gd name="connsiteY7" fmla="*/ 270759 h 497627"/>
                <a:gd name="connsiteX8" fmla="*/ 191938 w 606580"/>
                <a:gd name="connsiteY8" fmla="*/ 177331 h 497627"/>
                <a:gd name="connsiteX9" fmla="*/ 343654 w 606580"/>
                <a:gd name="connsiteY9" fmla="*/ 177331 h 497627"/>
                <a:gd name="connsiteX10" fmla="*/ 343654 w 606580"/>
                <a:gd name="connsiteY10" fmla="*/ 215154 h 497627"/>
                <a:gd name="connsiteX11" fmla="*/ 191938 w 606580"/>
                <a:gd name="connsiteY11" fmla="*/ 215154 h 497627"/>
                <a:gd name="connsiteX12" fmla="*/ 244086 w 606580"/>
                <a:gd name="connsiteY12" fmla="*/ 121725 h 497627"/>
                <a:gd name="connsiteX13" fmla="*/ 395731 w 606580"/>
                <a:gd name="connsiteY13" fmla="*/ 121725 h 497627"/>
                <a:gd name="connsiteX14" fmla="*/ 395731 w 606580"/>
                <a:gd name="connsiteY14" fmla="*/ 159619 h 497627"/>
                <a:gd name="connsiteX15" fmla="*/ 244086 w 606580"/>
                <a:gd name="connsiteY15" fmla="*/ 159619 h 497627"/>
                <a:gd name="connsiteX16" fmla="*/ 191938 w 606580"/>
                <a:gd name="connsiteY16" fmla="*/ 66190 h 497627"/>
                <a:gd name="connsiteX17" fmla="*/ 343654 w 606580"/>
                <a:gd name="connsiteY17" fmla="*/ 66190 h 497627"/>
                <a:gd name="connsiteX18" fmla="*/ 343654 w 606580"/>
                <a:gd name="connsiteY18" fmla="*/ 104013 h 497627"/>
                <a:gd name="connsiteX19" fmla="*/ 191938 w 606580"/>
                <a:gd name="connsiteY19" fmla="*/ 104013 h 497627"/>
                <a:gd name="connsiteX20" fmla="*/ 37882 w 606580"/>
                <a:gd name="connsiteY20" fmla="*/ 37823 h 497627"/>
                <a:gd name="connsiteX21" fmla="*/ 37882 w 606580"/>
                <a:gd name="connsiteY21" fmla="*/ 356441 h 497627"/>
                <a:gd name="connsiteX22" fmla="*/ 568698 w 606580"/>
                <a:gd name="connsiteY22" fmla="*/ 356441 h 497627"/>
                <a:gd name="connsiteX23" fmla="*/ 568698 w 606580"/>
                <a:gd name="connsiteY23" fmla="*/ 37823 h 497627"/>
                <a:gd name="connsiteX24" fmla="*/ 28412 w 606580"/>
                <a:gd name="connsiteY24" fmla="*/ 0 h 497627"/>
                <a:gd name="connsiteX25" fmla="*/ 578169 w 606580"/>
                <a:gd name="connsiteY25" fmla="*/ 0 h 497627"/>
                <a:gd name="connsiteX26" fmla="*/ 606580 w 606580"/>
                <a:gd name="connsiteY26" fmla="*/ 28367 h 497627"/>
                <a:gd name="connsiteX27" fmla="*/ 606580 w 606580"/>
                <a:gd name="connsiteY27" fmla="*/ 365897 h 497627"/>
                <a:gd name="connsiteX28" fmla="*/ 578169 w 606580"/>
                <a:gd name="connsiteY28" fmla="*/ 394264 h 497627"/>
                <a:gd name="connsiteX29" fmla="*/ 350689 w 606580"/>
                <a:gd name="connsiteY29" fmla="*/ 394264 h 497627"/>
                <a:gd name="connsiteX30" fmla="*/ 350689 w 606580"/>
                <a:gd name="connsiteY30" fmla="*/ 459712 h 497627"/>
                <a:gd name="connsiteX31" fmla="*/ 437224 w 606580"/>
                <a:gd name="connsiteY31" fmla="*/ 459712 h 497627"/>
                <a:gd name="connsiteX32" fmla="*/ 437224 w 606580"/>
                <a:gd name="connsiteY32" fmla="*/ 497627 h 497627"/>
                <a:gd name="connsiteX33" fmla="*/ 169449 w 606580"/>
                <a:gd name="connsiteY33" fmla="*/ 497627 h 497627"/>
                <a:gd name="connsiteX34" fmla="*/ 169449 w 606580"/>
                <a:gd name="connsiteY34" fmla="*/ 459712 h 497627"/>
                <a:gd name="connsiteX35" fmla="*/ 255891 w 606580"/>
                <a:gd name="connsiteY35" fmla="*/ 459712 h 497627"/>
                <a:gd name="connsiteX36" fmla="*/ 255891 w 606580"/>
                <a:gd name="connsiteY36" fmla="*/ 394264 h 497627"/>
                <a:gd name="connsiteX37" fmla="*/ 28412 w 606580"/>
                <a:gd name="connsiteY37" fmla="*/ 394264 h 497627"/>
                <a:gd name="connsiteX38" fmla="*/ 0 w 606580"/>
                <a:gd name="connsiteY38" fmla="*/ 365897 h 497627"/>
                <a:gd name="connsiteX39" fmla="*/ 0 w 606580"/>
                <a:gd name="connsiteY39" fmla="*/ 28367 h 497627"/>
                <a:gd name="connsiteX40" fmla="*/ 28412 w 606580"/>
                <a:gd name="connsiteY40" fmla="*/ 0 h 49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6580" h="497627">
                  <a:moveTo>
                    <a:pt x="191938" y="288542"/>
                  </a:moveTo>
                  <a:lnTo>
                    <a:pt x="343654" y="288542"/>
                  </a:lnTo>
                  <a:lnTo>
                    <a:pt x="343654" y="326365"/>
                  </a:lnTo>
                  <a:lnTo>
                    <a:pt x="191938" y="326365"/>
                  </a:lnTo>
                  <a:close/>
                  <a:moveTo>
                    <a:pt x="244086" y="232936"/>
                  </a:moveTo>
                  <a:lnTo>
                    <a:pt x="395731" y="232936"/>
                  </a:lnTo>
                  <a:lnTo>
                    <a:pt x="395731" y="270759"/>
                  </a:lnTo>
                  <a:lnTo>
                    <a:pt x="244086" y="270759"/>
                  </a:lnTo>
                  <a:close/>
                  <a:moveTo>
                    <a:pt x="191938" y="177331"/>
                  </a:moveTo>
                  <a:lnTo>
                    <a:pt x="343654" y="177331"/>
                  </a:lnTo>
                  <a:lnTo>
                    <a:pt x="343654" y="215154"/>
                  </a:lnTo>
                  <a:lnTo>
                    <a:pt x="191938" y="215154"/>
                  </a:lnTo>
                  <a:close/>
                  <a:moveTo>
                    <a:pt x="244086" y="121725"/>
                  </a:moveTo>
                  <a:lnTo>
                    <a:pt x="395731" y="121725"/>
                  </a:lnTo>
                  <a:lnTo>
                    <a:pt x="395731" y="159619"/>
                  </a:lnTo>
                  <a:lnTo>
                    <a:pt x="244086" y="159619"/>
                  </a:lnTo>
                  <a:close/>
                  <a:moveTo>
                    <a:pt x="191938" y="66190"/>
                  </a:moveTo>
                  <a:lnTo>
                    <a:pt x="343654" y="66190"/>
                  </a:lnTo>
                  <a:lnTo>
                    <a:pt x="343654" y="104013"/>
                  </a:lnTo>
                  <a:lnTo>
                    <a:pt x="191938" y="104013"/>
                  </a:lnTo>
                  <a:close/>
                  <a:moveTo>
                    <a:pt x="37882" y="37823"/>
                  </a:moveTo>
                  <a:lnTo>
                    <a:pt x="37882" y="356441"/>
                  </a:lnTo>
                  <a:lnTo>
                    <a:pt x="568698" y="356441"/>
                  </a:lnTo>
                  <a:lnTo>
                    <a:pt x="568698" y="37823"/>
                  </a:lnTo>
                  <a:close/>
                  <a:moveTo>
                    <a:pt x="28412" y="0"/>
                  </a:moveTo>
                  <a:lnTo>
                    <a:pt x="578169" y="0"/>
                  </a:lnTo>
                  <a:cubicBezTo>
                    <a:pt x="593860" y="0"/>
                    <a:pt x="606580" y="12793"/>
                    <a:pt x="606580" y="28367"/>
                  </a:cubicBezTo>
                  <a:lnTo>
                    <a:pt x="606580" y="365897"/>
                  </a:lnTo>
                  <a:cubicBezTo>
                    <a:pt x="606580" y="381471"/>
                    <a:pt x="593860" y="394264"/>
                    <a:pt x="578169" y="394264"/>
                  </a:cubicBezTo>
                  <a:lnTo>
                    <a:pt x="350689" y="394264"/>
                  </a:lnTo>
                  <a:lnTo>
                    <a:pt x="350689" y="459712"/>
                  </a:lnTo>
                  <a:lnTo>
                    <a:pt x="437224" y="459712"/>
                  </a:lnTo>
                  <a:lnTo>
                    <a:pt x="437224" y="497627"/>
                  </a:lnTo>
                  <a:lnTo>
                    <a:pt x="169449" y="497627"/>
                  </a:lnTo>
                  <a:lnTo>
                    <a:pt x="169449" y="459712"/>
                  </a:lnTo>
                  <a:lnTo>
                    <a:pt x="255891" y="459712"/>
                  </a:lnTo>
                  <a:lnTo>
                    <a:pt x="255891" y="394264"/>
                  </a:lnTo>
                  <a:lnTo>
                    <a:pt x="28412" y="394264"/>
                  </a:lnTo>
                  <a:cubicBezTo>
                    <a:pt x="12813" y="394264"/>
                    <a:pt x="0" y="381471"/>
                    <a:pt x="0" y="365897"/>
                  </a:cubicBezTo>
                  <a:lnTo>
                    <a:pt x="0" y="28367"/>
                  </a:lnTo>
                  <a:cubicBezTo>
                    <a:pt x="0" y="12793"/>
                    <a:pt x="12813" y="0"/>
                    <a:pt x="284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2" name="文本框 1"/>
          <p:cNvSpPr txBox="1"/>
          <p:nvPr/>
        </p:nvSpPr>
        <p:spPr>
          <a:xfrm>
            <a:off x="1496233" y="1007924"/>
            <a:ext cx="2643672" cy="104644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范国强</a:t>
            </a:r>
            <a:r>
              <a:rPr lang="en-US" altLang="zh-CN" sz="1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@</a:t>
            </a:r>
            <a:r>
              <a:rPr lang="en-US" altLang="zh-CN" sz="1400" dirty="0" err="1">
                <a:latin typeface="时尚中黑简体" panose="01010104010101010101" pitchFamily="2" charset="-122"/>
                <a:ea typeface="时尚中黑简体" panose="01010104010101010101" pitchFamily="2" charset="-122"/>
              </a:rPr>
              <a:t>KarlFan</a:t>
            </a:r>
            <a:endParaRPr lang="en-US" altLang="zh-CN" sz="1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r>
              <a:rPr lang="en-US" altLang="zh-CN" sz="1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TEL</a:t>
            </a:r>
            <a:r>
              <a:rPr lang="en-US" altLang="zh-CN" sz="12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: </a:t>
            </a:r>
            <a:r>
              <a:rPr lang="en-US" altLang="zh-CN" sz="1400" b="1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15221316769</a:t>
            </a:r>
            <a:endParaRPr lang="en-US" altLang="zh-CN" sz="1400" b="1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r>
              <a:rPr lang="en-US" altLang="zh-CN" sz="1400" b="1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Mail</a:t>
            </a:r>
            <a:r>
              <a:rPr lang="en-US" altLang="zh-CN" sz="12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: </a:t>
            </a:r>
            <a:r>
              <a:rPr lang="en-US" altLang="zh-CN" sz="1050" dirty="0" err="1">
                <a:latin typeface="时尚中黑简体" panose="01010104010101010101" pitchFamily="2" charset="-122"/>
                <a:ea typeface="时尚中黑简体" panose="01010104010101010101" pitchFamily="2" charset="-122"/>
              </a:rPr>
              <a:t>fanguoqiang2000@163.com</a:t>
            </a:r>
            <a:endParaRPr lang="en-US" altLang="zh-CN" sz="1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algn="ctr"/>
            <a:endParaRPr lang="zh-CN" altLang="en-US" sz="1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27984" y="1124586"/>
            <a:ext cx="2069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>
                <a:solidFill>
                  <a:prstClr val="black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WeChat</a:t>
            </a:r>
            <a:r>
              <a:rPr lang="en-US" altLang="zh-CN" sz="1200" dirty="0">
                <a:solidFill>
                  <a:prstClr val="black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: </a:t>
            </a:r>
            <a:r>
              <a:rPr lang="en-US" altLang="zh-CN" sz="1400" b="1" dirty="0" err="1">
                <a:solidFill>
                  <a:prstClr val="black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Fankarl</a:t>
            </a:r>
            <a:endParaRPr lang="en-US" altLang="zh-CN" sz="1400" b="1" dirty="0">
              <a:solidFill>
                <a:prstClr val="black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lvl="0"/>
            <a:r>
              <a:rPr lang="en-US" altLang="zh-CN" sz="1400" dirty="0" err="1">
                <a:solidFill>
                  <a:prstClr val="black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QQ</a:t>
            </a:r>
            <a:r>
              <a:rPr lang="en-US" altLang="zh-CN" sz="1200" dirty="0">
                <a:solidFill>
                  <a:prstClr val="black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: </a:t>
            </a:r>
            <a:r>
              <a:rPr lang="en-US" altLang="zh-CN" sz="1400" b="1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68142637</a:t>
            </a:r>
            <a:endParaRPr lang="en-US" altLang="zh-CN" sz="1400" b="1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cxnSp>
        <p:nvCxnSpPr>
          <p:cNvPr id="25" name="直接连接符 73"/>
          <p:cNvCxnSpPr/>
          <p:nvPr/>
        </p:nvCxnSpPr>
        <p:spPr>
          <a:xfrm>
            <a:off x="4250705" y="1124586"/>
            <a:ext cx="0" cy="622088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751222" y="2554372"/>
            <a:ext cx="3303787" cy="505086"/>
            <a:chOff x="1072814" y="2009241"/>
            <a:chExt cx="3303787" cy="505086"/>
          </a:xfrm>
        </p:grpSpPr>
        <p:grpSp>
          <p:nvGrpSpPr>
            <p:cNvPr id="99" name="Group 51"/>
            <p:cNvGrpSpPr/>
            <p:nvPr/>
          </p:nvGrpSpPr>
          <p:grpSpPr>
            <a:xfrm>
              <a:off x="1072814" y="2009241"/>
              <a:ext cx="519225" cy="505086"/>
              <a:chOff x="7992791" y="94590"/>
              <a:chExt cx="1275759" cy="1241020"/>
            </a:xfrm>
            <a:effectLst>
              <a:outerShdw blurRad="63500" dist="63500" dir="2700000" algn="tl" rotWithShape="0">
                <a:prstClr val="black">
                  <a:alpha val="34000"/>
                </a:prstClr>
              </a:outerShdw>
            </a:effectLst>
          </p:grpSpPr>
          <p:sp>
            <p:nvSpPr>
              <p:cNvPr id="100" name="Freeform 8"/>
              <p:cNvSpPr/>
              <p:nvPr/>
            </p:nvSpPr>
            <p:spPr bwMode="auto">
              <a:xfrm>
                <a:off x="7992791" y="94590"/>
                <a:ext cx="1275759" cy="1241020"/>
              </a:xfrm>
              <a:prstGeom prst="ellipse">
                <a:avLst/>
              </a:prstGeom>
              <a:solidFill>
                <a:srgbClr val="FBC446">
                  <a:alpha val="93725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椭圆 42"/>
              <p:cNvSpPr/>
              <p:nvPr/>
            </p:nvSpPr>
            <p:spPr>
              <a:xfrm>
                <a:off x="8319465" y="423725"/>
                <a:ext cx="622410" cy="582747"/>
              </a:xfrm>
              <a:custGeom>
                <a:avLst/>
                <a:gdLst>
                  <a:gd name="connsiteX0" fmla="*/ 339361 w 605918"/>
                  <a:gd name="connsiteY0" fmla="*/ 295342 h 567306"/>
                  <a:gd name="connsiteX1" fmla="*/ 339361 w 605918"/>
                  <a:gd name="connsiteY1" fmla="*/ 313036 h 567306"/>
                  <a:gd name="connsiteX2" fmla="*/ 280858 w 605918"/>
                  <a:gd name="connsiteY2" fmla="*/ 313036 h 567306"/>
                  <a:gd name="connsiteX3" fmla="*/ 276491 w 605918"/>
                  <a:gd name="connsiteY3" fmla="*/ 306618 h 567306"/>
                  <a:gd name="connsiteX4" fmla="*/ 510803 w 605918"/>
                  <a:gd name="connsiteY4" fmla="*/ 0 h 567306"/>
                  <a:gd name="connsiteX5" fmla="*/ 580085 w 605918"/>
                  <a:gd name="connsiteY5" fmla="*/ 45713 h 567306"/>
                  <a:gd name="connsiteX6" fmla="*/ 580085 w 605918"/>
                  <a:gd name="connsiteY6" fmla="*/ 534487 h 567306"/>
                  <a:gd name="connsiteX7" fmla="*/ 605918 w 605918"/>
                  <a:gd name="connsiteY7" fmla="*/ 534487 h 567306"/>
                  <a:gd name="connsiteX8" fmla="*/ 605918 w 605918"/>
                  <a:gd name="connsiteY8" fmla="*/ 567306 h 567306"/>
                  <a:gd name="connsiteX9" fmla="*/ 477924 w 605918"/>
                  <a:gd name="connsiteY9" fmla="*/ 567306 h 567306"/>
                  <a:gd name="connsiteX10" fmla="*/ 477924 w 605918"/>
                  <a:gd name="connsiteY10" fmla="*/ 55090 h 567306"/>
                  <a:gd name="connsiteX11" fmla="*/ 300611 w 605918"/>
                  <a:gd name="connsiteY11" fmla="*/ 139482 h 567306"/>
                  <a:gd name="connsiteX12" fmla="*/ 299436 w 605918"/>
                  <a:gd name="connsiteY12" fmla="*/ 184023 h 567306"/>
                  <a:gd name="connsiteX13" fmla="*/ 372241 w 605918"/>
                  <a:gd name="connsiteY13" fmla="*/ 159408 h 567306"/>
                  <a:gd name="connsiteX14" fmla="*/ 441522 w 605918"/>
                  <a:gd name="connsiteY14" fmla="*/ 202777 h 567306"/>
                  <a:gd name="connsiteX15" fmla="*/ 441522 w 605918"/>
                  <a:gd name="connsiteY15" fmla="*/ 532142 h 567306"/>
                  <a:gd name="connsiteX16" fmla="*/ 465007 w 605918"/>
                  <a:gd name="connsiteY16" fmla="*/ 532142 h 567306"/>
                  <a:gd name="connsiteX17" fmla="*/ 465007 w 605918"/>
                  <a:gd name="connsiteY17" fmla="*/ 564962 h 567306"/>
                  <a:gd name="connsiteX18" fmla="*/ 339361 w 605918"/>
                  <a:gd name="connsiteY18" fmla="*/ 564962 h 567306"/>
                  <a:gd name="connsiteX19" fmla="*/ 339361 w 605918"/>
                  <a:gd name="connsiteY19" fmla="*/ 313036 h 567306"/>
                  <a:gd name="connsiteX20" fmla="*/ 365209 w 605918"/>
                  <a:gd name="connsiteY20" fmla="*/ 313036 h 567306"/>
                  <a:gd name="connsiteX21" fmla="*/ 365209 w 605918"/>
                  <a:gd name="connsiteY21" fmla="*/ 290705 h 567306"/>
                  <a:gd name="connsiteX22" fmla="*/ 339361 w 605918"/>
                  <a:gd name="connsiteY22" fmla="*/ 295342 h 567306"/>
                  <a:gd name="connsiteX23" fmla="*/ 339361 w 605918"/>
                  <a:gd name="connsiteY23" fmla="*/ 208637 h 567306"/>
                  <a:gd name="connsiteX24" fmla="*/ 160873 w 605918"/>
                  <a:gd name="connsiteY24" fmla="*/ 268415 h 567306"/>
                  <a:gd name="connsiteX25" fmla="*/ 160873 w 605918"/>
                  <a:gd name="connsiteY25" fmla="*/ 294202 h 567306"/>
                  <a:gd name="connsiteX26" fmla="*/ 251292 w 605918"/>
                  <a:gd name="connsiteY26" fmla="*/ 269588 h 567306"/>
                  <a:gd name="connsiteX27" fmla="*/ 276491 w 605918"/>
                  <a:gd name="connsiteY27" fmla="*/ 306618 h 567306"/>
                  <a:gd name="connsiteX28" fmla="*/ 240710 w 605918"/>
                  <a:gd name="connsiteY28" fmla="*/ 313036 h 567306"/>
                  <a:gd name="connsiteX29" fmla="*/ 280858 w 605918"/>
                  <a:gd name="connsiteY29" fmla="*/ 313036 h 567306"/>
                  <a:gd name="connsiteX30" fmla="*/ 293565 w 605918"/>
                  <a:gd name="connsiteY30" fmla="*/ 331710 h 567306"/>
                  <a:gd name="connsiteX31" fmla="*/ 293565 w 605918"/>
                  <a:gd name="connsiteY31" fmla="*/ 532142 h 567306"/>
                  <a:gd name="connsiteX32" fmla="*/ 311179 w 605918"/>
                  <a:gd name="connsiteY32" fmla="*/ 532142 h 567306"/>
                  <a:gd name="connsiteX33" fmla="*/ 311179 w 605918"/>
                  <a:gd name="connsiteY33" fmla="*/ 564962 h 567306"/>
                  <a:gd name="connsiteX34" fmla="*/ 253640 w 605918"/>
                  <a:gd name="connsiteY34" fmla="*/ 564962 h 567306"/>
                  <a:gd name="connsiteX35" fmla="*/ 228980 w 605918"/>
                  <a:gd name="connsiteY35" fmla="*/ 564962 h 567306"/>
                  <a:gd name="connsiteX36" fmla="*/ 230155 w 605918"/>
                  <a:gd name="connsiteY36" fmla="*/ 311784 h 567306"/>
                  <a:gd name="connsiteX37" fmla="*/ 58713 w 605918"/>
                  <a:gd name="connsiteY37" fmla="*/ 353980 h 567306"/>
                  <a:gd name="connsiteX38" fmla="*/ 58713 w 605918"/>
                  <a:gd name="connsiteY38" fmla="*/ 564962 h 567306"/>
                  <a:gd name="connsiteX39" fmla="*/ 27008 w 605918"/>
                  <a:gd name="connsiteY39" fmla="*/ 564962 h 567306"/>
                  <a:gd name="connsiteX40" fmla="*/ 0 w 605918"/>
                  <a:gd name="connsiteY40" fmla="*/ 564962 h 567306"/>
                  <a:gd name="connsiteX41" fmla="*/ 0 w 605918"/>
                  <a:gd name="connsiteY41" fmla="*/ 532142 h 567306"/>
                  <a:gd name="connsiteX42" fmla="*/ 27008 w 605918"/>
                  <a:gd name="connsiteY42" fmla="*/ 532142 h 567306"/>
                  <a:gd name="connsiteX43" fmla="*/ 27008 w 605918"/>
                  <a:gd name="connsiteY43" fmla="*/ 331710 h 567306"/>
                  <a:gd name="connsiteX44" fmla="*/ 129168 w 605918"/>
                  <a:gd name="connsiteY44" fmla="*/ 303579 h 567306"/>
                  <a:gd name="connsiteX45" fmla="*/ 129168 w 605918"/>
                  <a:gd name="connsiteY45" fmla="*/ 243801 h 567306"/>
                  <a:gd name="connsiteX46" fmla="*/ 266557 w 605918"/>
                  <a:gd name="connsiteY46" fmla="*/ 198088 h 567306"/>
                  <a:gd name="connsiteX47" fmla="*/ 266557 w 605918"/>
                  <a:gd name="connsiteY47" fmla="*/ 116040 h 567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05918" h="567306">
                    <a:moveTo>
                      <a:pt x="339361" y="295342"/>
                    </a:moveTo>
                    <a:lnTo>
                      <a:pt x="339361" y="313036"/>
                    </a:lnTo>
                    <a:lnTo>
                      <a:pt x="280858" y="313036"/>
                    </a:lnTo>
                    <a:lnTo>
                      <a:pt x="276491" y="306618"/>
                    </a:lnTo>
                    <a:close/>
                    <a:moveTo>
                      <a:pt x="510803" y="0"/>
                    </a:moveTo>
                    <a:lnTo>
                      <a:pt x="580085" y="45713"/>
                    </a:lnTo>
                    <a:lnTo>
                      <a:pt x="580085" y="534487"/>
                    </a:lnTo>
                    <a:lnTo>
                      <a:pt x="605918" y="534487"/>
                    </a:lnTo>
                    <a:lnTo>
                      <a:pt x="605918" y="567306"/>
                    </a:lnTo>
                    <a:lnTo>
                      <a:pt x="477924" y="567306"/>
                    </a:lnTo>
                    <a:lnTo>
                      <a:pt x="477924" y="55090"/>
                    </a:lnTo>
                    <a:lnTo>
                      <a:pt x="300611" y="139482"/>
                    </a:lnTo>
                    <a:lnTo>
                      <a:pt x="299436" y="184023"/>
                    </a:lnTo>
                    <a:lnTo>
                      <a:pt x="372241" y="159408"/>
                    </a:lnTo>
                    <a:lnTo>
                      <a:pt x="441522" y="202777"/>
                    </a:lnTo>
                    <a:lnTo>
                      <a:pt x="441522" y="532142"/>
                    </a:lnTo>
                    <a:lnTo>
                      <a:pt x="465007" y="532142"/>
                    </a:lnTo>
                    <a:lnTo>
                      <a:pt x="465007" y="564962"/>
                    </a:lnTo>
                    <a:lnTo>
                      <a:pt x="339361" y="564962"/>
                    </a:lnTo>
                    <a:lnTo>
                      <a:pt x="339361" y="313036"/>
                    </a:lnTo>
                    <a:lnTo>
                      <a:pt x="365209" y="313036"/>
                    </a:lnTo>
                    <a:lnTo>
                      <a:pt x="365209" y="290705"/>
                    </a:lnTo>
                    <a:lnTo>
                      <a:pt x="339361" y="295342"/>
                    </a:lnTo>
                    <a:lnTo>
                      <a:pt x="339361" y="208637"/>
                    </a:lnTo>
                    <a:lnTo>
                      <a:pt x="160873" y="268415"/>
                    </a:lnTo>
                    <a:lnTo>
                      <a:pt x="160873" y="294202"/>
                    </a:lnTo>
                    <a:lnTo>
                      <a:pt x="251292" y="269588"/>
                    </a:lnTo>
                    <a:lnTo>
                      <a:pt x="276491" y="306618"/>
                    </a:lnTo>
                    <a:lnTo>
                      <a:pt x="240710" y="313036"/>
                    </a:lnTo>
                    <a:lnTo>
                      <a:pt x="280858" y="313036"/>
                    </a:lnTo>
                    <a:lnTo>
                      <a:pt x="293565" y="331710"/>
                    </a:lnTo>
                    <a:lnTo>
                      <a:pt x="293565" y="532142"/>
                    </a:lnTo>
                    <a:lnTo>
                      <a:pt x="311179" y="532142"/>
                    </a:lnTo>
                    <a:lnTo>
                      <a:pt x="311179" y="564962"/>
                    </a:lnTo>
                    <a:lnTo>
                      <a:pt x="253640" y="564962"/>
                    </a:lnTo>
                    <a:lnTo>
                      <a:pt x="228980" y="564962"/>
                    </a:lnTo>
                    <a:lnTo>
                      <a:pt x="230155" y="311784"/>
                    </a:lnTo>
                    <a:lnTo>
                      <a:pt x="58713" y="353980"/>
                    </a:lnTo>
                    <a:lnTo>
                      <a:pt x="58713" y="564962"/>
                    </a:lnTo>
                    <a:lnTo>
                      <a:pt x="27008" y="564962"/>
                    </a:lnTo>
                    <a:lnTo>
                      <a:pt x="0" y="564962"/>
                    </a:lnTo>
                    <a:lnTo>
                      <a:pt x="0" y="532142"/>
                    </a:lnTo>
                    <a:lnTo>
                      <a:pt x="27008" y="532142"/>
                    </a:lnTo>
                    <a:lnTo>
                      <a:pt x="27008" y="331710"/>
                    </a:lnTo>
                    <a:lnTo>
                      <a:pt x="129168" y="303579"/>
                    </a:lnTo>
                    <a:lnTo>
                      <a:pt x="129168" y="243801"/>
                    </a:lnTo>
                    <a:lnTo>
                      <a:pt x="266557" y="198088"/>
                    </a:lnTo>
                    <a:lnTo>
                      <a:pt x="266557" y="1160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1835696" y="2113718"/>
              <a:ext cx="254090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12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Home</a:t>
              </a:r>
              <a:r>
                <a:rPr lang="en-US" altLang="zh-CN" sz="14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@</a:t>
              </a:r>
              <a:r>
                <a:rPr lang="zh-CN" altLang="en-US" sz="1600" dirty="0"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上海松江大学城</a:t>
              </a:r>
              <a:endParaRPr lang="en-US" altLang="zh-CN" sz="1600" dirty="0"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496232" y="1923678"/>
            <a:ext cx="3744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西部数据</a:t>
            </a:r>
            <a:r>
              <a:rPr lang="en-US" altLang="zh-CN" sz="14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@</a:t>
            </a:r>
            <a:r>
              <a:rPr lang="zh-CN" altLang="en-US" sz="16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上海闵行紫竹高新科技园区</a:t>
            </a:r>
            <a:endParaRPr lang="en-US" altLang="zh-CN" sz="16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pPr lvl="0"/>
            <a:r>
              <a:rPr lang="en-US" altLang="zh-CN" sz="16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|</a:t>
            </a:r>
            <a:r>
              <a:rPr lang="zh-CN" altLang="en-US" sz="12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自动化库存控制经理</a:t>
            </a:r>
            <a:endParaRPr lang="en-US" altLang="zh-CN" sz="1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96231" y="3262741"/>
            <a:ext cx="3384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600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书法、乒乓球、篮球、游泳等</a:t>
            </a:r>
            <a:endParaRPr lang="en-US" altLang="zh-CN" sz="1400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497" y="3939902"/>
            <a:ext cx="4377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9058" y="4177412"/>
            <a:ext cx="3877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成功的道路上充满荆棘，苦战方能成功。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prestige"/>
      </p:transition>
    </mc:Choice>
    <mc:Fallback>
      <p:transition spd="slow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4798.729133858267,&quot;width&quot;:3599.047244094488}"/>
</p:tagLst>
</file>

<file path=ppt/tags/tag2.xml><?xml version="1.0" encoding="utf-8"?>
<p:tagLst xmlns:p="http://schemas.openxmlformats.org/presentationml/2006/main">
  <p:tag name="KSO_WM_UNIT_PLACING_PICTURE_USER_VIEWPORT" val="{&quot;height&quot;:3420,&quot;width&quot;:3408}"/>
</p:tagLst>
</file>

<file path=ppt/tags/tag3.xml><?xml version="1.0" encoding="utf-8"?>
<p:tagLst xmlns:p="http://schemas.openxmlformats.org/presentationml/2006/main">
  <p:tag name="KSO_WM_UNIT_PLACING_PICTURE_USER_VIEWPORT" val="{&quot;height&quot;:17244,&quot;width&quot;:12960}"/>
</p:tagLst>
</file>

<file path=ppt/tags/tag4.xml><?xml version="1.0" encoding="utf-8"?>
<p:tagLst xmlns:p="http://schemas.openxmlformats.org/presentationml/2006/main">
  <p:tag name="KSO_WM_UNIT_PLACING_PICTURE_USER_VIEWPORT" val="{&quot;height&quot;:16128,&quot;width&quot;:12960}"/>
</p:tagLst>
</file>

<file path=ppt/tags/tag5.xml><?xml version="1.0" encoding="utf-8"?>
<p:tagLst xmlns:p="http://schemas.openxmlformats.org/presentationml/2006/main">
  <p:tag name="KSO_WM_UNIT_PLACING_PICTURE_USER_VIEWPORT" val="{&quot;height&quot;:11100,&quot;width&quot;:11370}"/>
</p:tagLst>
</file>

<file path=ppt/tags/tag6.xml><?xml version="1.0" encoding="utf-8"?>
<p:tagLst xmlns:p="http://schemas.openxmlformats.org/presentationml/2006/main">
  <p:tag name="KSO_WM_UNIT_PLACING_PICTURE_USER_VIEWPORT" val="{&quot;height&quot;:19185,&quot;width&quot;:10800}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5402</Words>
  <Application>WPS 演示</Application>
  <PresentationFormat>全屏显示(16:9)</PresentationFormat>
  <Paragraphs>564</Paragraphs>
  <Slides>55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微软雅黑 Light</vt:lpstr>
      <vt:lpstr>时尚中黑简体</vt:lpstr>
      <vt:lpstr>黑体</vt:lpstr>
      <vt:lpstr>隶书</vt:lpstr>
      <vt:lpstr>Arial Unicode MS</vt:lpstr>
      <vt:lpstr>Calibri</vt:lpstr>
      <vt:lpstr>楷体</vt:lpstr>
      <vt:lpstr>Adobe 楷体 Std R</vt:lpstr>
      <vt:lpstr>Adobe 黑体 Std R</vt:lpstr>
      <vt:lpstr>华文彩云</vt:lpstr>
      <vt:lpstr>站酷快乐体2016修订版</vt:lpstr>
      <vt:lpstr>华文琥珀</vt:lpstr>
      <vt:lpstr>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关于我</vt:lpstr>
      <vt:lpstr>PowerPoint 演示文稿</vt:lpstr>
      <vt:lpstr>黄涛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梅特勒-托利多过程分析部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piggy</cp:lastModifiedBy>
  <cp:revision>60</cp:revision>
  <dcterms:created xsi:type="dcterms:W3CDTF">2018-12-28T07:44:00Z</dcterms:created>
  <dcterms:modified xsi:type="dcterms:W3CDTF">2021-06-07T13:51:06Z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F54658B73EBB4B1491087838628F1508</vt:lpwstr>
  </property>
</Properties>
</file>